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78" r:id="rId2"/>
    <p:sldId id="301" r:id="rId3"/>
    <p:sldId id="279" r:id="rId4"/>
    <p:sldId id="308" r:id="rId5"/>
    <p:sldId id="309" r:id="rId6"/>
    <p:sldId id="312" r:id="rId7"/>
    <p:sldId id="313" r:id="rId8"/>
    <p:sldId id="310" r:id="rId9"/>
    <p:sldId id="314" r:id="rId10"/>
    <p:sldId id="261" r:id="rId11"/>
    <p:sldId id="265" r:id="rId12"/>
    <p:sldId id="266" r:id="rId13"/>
    <p:sldId id="262" r:id="rId14"/>
    <p:sldId id="269" r:id="rId15"/>
    <p:sldId id="264" r:id="rId16"/>
    <p:sldId id="268" r:id="rId17"/>
    <p:sldId id="267" r:id="rId18"/>
    <p:sldId id="271" r:id="rId19"/>
    <p:sldId id="270" r:id="rId20"/>
    <p:sldId id="306" r:id="rId21"/>
    <p:sldId id="296" r:id="rId22"/>
    <p:sldId id="302" r:id="rId23"/>
  </p:sldIdLst>
  <p:sldSz cx="12192000" cy="6858000"/>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981" userDrawn="1">
          <p15:clr>
            <a:srgbClr val="A4A3A4"/>
          </p15:clr>
        </p15:guide>
        <p15:guide id="2" pos="2366" userDrawn="1">
          <p15:clr>
            <a:srgbClr val="A4A3A4"/>
          </p15:clr>
        </p15:guide>
        <p15:guide id="3" pos="2003" userDrawn="1">
          <p15:clr>
            <a:srgbClr val="A4A3A4"/>
          </p15:clr>
        </p15:guide>
        <p15:guide id="4" pos="5518" userDrawn="1">
          <p15:clr>
            <a:srgbClr val="A4A3A4"/>
          </p15:clr>
        </p15:guide>
        <p15:guide id="5" pos="7378" userDrawn="1">
          <p15:clr>
            <a:srgbClr val="A4A3A4"/>
          </p15:clr>
        </p15:guide>
        <p15:guide id="6" orient="horz" pos="1933" userDrawn="1">
          <p15:clr>
            <a:srgbClr val="A4A3A4"/>
          </p15:clr>
        </p15:guide>
        <p15:guide id="7" orient="horz" pos="1979"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0042"/>
    <a:srgbClr val="004288"/>
    <a:srgbClr val="74B037"/>
    <a:srgbClr val="5B528E"/>
    <a:srgbClr val="4A103B"/>
    <a:srgbClr val="00457C"/>
    <a:srgbClr val="B62136"/>
    <a:srgbClr val="E47823"/>
    <a:srgbClr val="0C2E91"/>
    <a:srgbClr val="00A3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96433" autoAdjust="0"/>
  </p:normalViewPr>
  <p:slideViewPr>
    <p:cSldViewPr snapToGrid="0" showGuides="1">
      <p:cViewPr>
        <p:scale>
          <a:sx n="107" d="100"/>
          <a:sy n="107" d="100"/>
        </p:scale>
        <p:origin x="-78" y="-126"/>
      </p:cViewPr>
      <p:guideLst>
        <p:guide orient="horz" pos="981"/>
        <p:guide orient="horz" pos="1933"/>
        <p:guide orient="horz" pos="1979"/>
        <p:guide pos="2366"/>
        <p:guide pos="2003"/>
        <p:guide pos="5518"/>
        <p:guide pos="737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9" d="100"/>
          <a:sy n="79" d="100"/>
        </p:scale>
        <p:origin x="3972"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362"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778155" y="0"/>
            <a:ext cx="2889362" cy="495300"/>
          </a:xfrm>
          <a:prstGeom prst="rect">
            <a:avLst/>
          </a:prstGeom>
        </p:spPr>
        <p:txBody>
          <a:bodyPr vert="horz" lIns="91440" tIns="45720" rIns="91440" bIns="45720" rtlCol="0"/>
          <a:lstStyle>
            <a:lvl1pPr algn="r">
              <a:defRPr sz="1200"/>
            </a:lvl1pPr>
          </a:lstStyle>
          <a:p>
            <a:fld id="{F7256F87-E284-453E-8AA3-7DC4795342D0}" type="datetimeFigureOut">
              <a:rPr lang="en-GB" smtClean="0"/>
              <a:t>06/02/2018</a:t>
            </a:fld>
            <a:endParaRPr lang="en-GB" dirty="0"/>
          </a:p>
        </p:txBody>
      </p:sp>
      <p:sp>
        <p:nvSpPr>
          <p:cNvPr id="4" name="Footer Placeholder 3"/>
          <p:cNvSpPr>
            <a:spLocks noGrp="1"/>
          </p:cNvSpPr>
          <p:nvPr>
            <p:ph type="ftr" sz="quarter" idx="2"/>
          </p:nvPr>
        </p:nvSpPr>
        <p:spPr>
          <a:xfrm>
            <a:off x="0" y="9377363"/>
            <a:ext cx="2889362"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778155" y="9377363"/>
            <a:ext cx="2889362" cy="495300"/>
          </a:xfrm>
          <a:prstGeom prst="rect">
            <a:avLst/>
          </a:prstGeom>
        </p:spPr>
        <p:txBody>
          <a:bodyPr vert="horz" lIns="91440" tIns="45720" rIns="91440" bIns="45720" rtlCol="0" anchor="b"/>
          <a:lstStyle>
            <a:lvl1pPr algn="r">
              <a:defRPr sz="1200"/>
            </a:lvl1pPr>
          </a:lstStyle>
          <a:p>
            <a:fld id="{7F3436F9-B07A-441C-9177-48DD2FD9A1C1}" type="slidenum">
              <a:rPr lang="en-GB" smtClean="0"/>
              <a:t>‹#›</a:t>
            </a:fld>
            <a:endParaRPr lang="en-GB" dirty="0"/>
          </a:p>
        </p:txBody>
      </p:sp>
    </p:spTree>
    <p:extLst>
      <p:ext uri="{BB962C8B-B14F-4D97-AF65-F5344CB8AC3E}">
        <p14:creationId xmlns:p14="http://schemas.microsoft.com/office/powerpoint/2010/main" val="2693048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1BDB63C1-9306-4619-A9D5-EB3FA481C66A}" type="datetimeFigureOut">
              <a:rPr lang="en-GB" smtClean="0"/>
              <a:t>06/02/2018</a:t>
            </a:fld>
            <a:endParaRPr lang="en-GB" dirty="0"/>
          </a:p>
        </p:txBody>
      </p:sp>
      <p:sp>
        <p:nvSpPr>
          <p:cNvPr id="4" name="Slide Image Placehold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909" y="4751220"/>
            <a:ext cx="5335270" cy="388736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18"/>
            <a:ext cx="2889938"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777607" y="9377318"/>
            <a:ext cx="2889938" cy="495347"/>
          </a:xfrm>
          <a:prstGeom prst="rect">
            <a:avLst/>
          </a:prstGeom>
        </p:spPr>
        <p:txBody>
          <a:bodyPr vert="horz" lIns="91440" tIns="45720" rIns="91440" bIns="45720" rtlCol="0" anchor="b"/>
          <a:lstStyle>
            <a:lvl1pPr algn="r">
              <a:defRPr sz="1200"/>
            </a:lvl1pPr>
          </a:lstStyle>
          <a:p>
            <a:fld id="{729315D5-FEFD-4F78-B421-A246A63A39CB}" type="slidenum">
              <a:rPr lang="en-GB" smtClean="0"/>
              <a:t>‹#›</a:t>
            </a:fld>
            <a:endParaRPr lang="en-GB" dirty="0"/>
          </a:p>
        </p:txBody>
      </p:sp>
    </p:spTree>
    <p:extLst>
      <p:ext uri="{BB962C8B-B14F-4D97-AF65-F5344CB8AC3E}">
        <p14:creationId xmlns:p14="http://schemas.microsoft.com/office/powerpoint/2010/main" val="1846599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29315D5-FEFD-4F78-B421-A246A63A39CB}" type="slidenum">
              <a:rPr lang="en-GB" smtClean="0"/>
              <a:t>12</a:t>
            </a:fld>
            <a:endParaRPr lang="en-GB" dirty="0"/>
          </a:p>
        </p:txBody>
      </p:sp>
    </p:spTree>
    <p:extLst>
      <p:ext uri="{BB962C8B-B14F-4D97-AF65-F5344CB8AC3E}">
        <p14:creationId xmlns:p14="http://schemas.microsoft.com/office/powerpoint/2010/main" val="628987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29315D5-FEFD-4F78-B421-A246A63A39CB}" type="slidenum">
              <a:rPr lang="en-GB" smtClean="0"/>
              <a:t>13</a:t>
            </a:fld>
            <a:endParaRPr lang="en-GB" dirty="0"/>
          </a:p>
        </p:txBody>
      </p:sp>
    </p:spTree>
    <p:extLst>
      <p:ext uri="{BB962C8B-B14F-4D97-AF65-F5344CB8AC3E}">
        <p14:creationId xmlns:p14="http://schemas.microsoft.com/office/powerpoint/2010/main" val="258871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solidFill>
                  <a:srgbClr val="FF0000"/>
                </a:solidFill>
              </a:rPr>
              <a:t>Key message here; Your opportunity to be involved and help co-create the approach</a:t>
            </a:r>
          </a:p>
          <a:p>
            <a:endParaRPr lang="en-US" dirty="0" smtClean="0"/>
          </a:p>
          <a:p>
            <a:r>
              <a:rPr lang="en-US" dirty="0" smtClean="0"/>
              <a:t>Stakeholder Management  </a:t>
            </a:r>
          </a:p>
          <a:p>
            <a:pPr marL="171450" indent="-171450">
              <a:buFont typeface="Arial" panose="020B0604020202020204" pitchFamily="34" charset="0"/>
              <a:buChar char="•"/>
            </a:pPr>
            <a:r>
              <a:rPr lang="en-US" dirty="0" smtClean="0"/>
              <a:t>who are the stakeholders? </a:t>
            </a:r>
          </a:p>
          <a:p>
            <a:pPr marL="171450" indent="-171450">
              <a:buFont typeface="Arial" panose="020B0604020202020204" pitchFamily="34" charset="0"/>
              <a:buChar char="•"/>
            </a:pPr>
            <a:r>
              <a:rPr lang="en-US" dirty="0" smtClean="0"/>
              <a:t>Mapped against their level of impact and their current position (positive, neutral, negative about the approach)</a:t>
            </a:r>
          </a:p>
          <a:p>
            <a:pPr marL="171450" indent="-171450">
              <a:buFont typeface="Arial" panose="020B0604020202020204" pitchFamily="34" charset="0"/>
              <a:buChar char="•"/>
            </a:pPr>
            <a:r>
              <a:rPr lang="en-US" dirty="0" smtClean="0"/>
              <a:t>how they are managed and by whom.</a:t>
            </a:r>
          </a:p>
          <a:p>
            <a:endParaRPr lang="en-US" dirty="0" smtClean="0"/>
          </a:p>
          <a:p>
            <a:pPr marL="0" indent="0">
              <a:buNone/>
            </a:pPr>
            <a:r>
              <a:rPr lang="en-US" dirty="0" smtClean="0"/>
              <a:t>Communications </a:t>
            </a:r>
          </a:p>
          <a:p>
            <a:pPr marL="171450" indent="-171450">
              <a:buFont typeface="Arial" panose="020B0604020202020204" pitchFamily="34" charset="0"/>
              <a:buChar char="•"/>
            </a:pPr>
            <a:r>
              <a:rPr lang="en-US" dirty="0" smtClean="0"/>
              <a:t>How to position this work</a:t>
            </a:r>
          </a:p>
          <a:p>
            <a:pPr marL="171450" indent="-171450">
              <a:buFont typeface="Arial" panose="020B0604020202020204" pitchFamily="34" charset="0"/>
              <a:buChar char="•"/>
            </a:pPr>
            <a:r>
              <a:rPr lang="en-US" dirty="0" smtClean="0"/>
              <a:t>Identify core message for ANPs, non ANP nurses, employers and line managers, national regulatory bodies, national stakeholders, patients and public</a:t>
            </a:r>
          </a:p>
          <a:p>
            <a:pPr marL="171450" indent="-171450">
              <a:buFont typeface="Arial" panose="020B0604020202020204" pitchFamily="34" charset="0"/>
              <a:buChar char="•"/>
            </a:pPr>
            <a:r>
              <a:rPr lang="en-US" dirty="0" smtClean="0"/>
              <a:t>Internal comms for RCN</a:t>
            </a:r>
          </a:p>
          <a:p>
            <a:pPr marL="171450" indent="-171450">
              <a:buFont typeface="Arial" panose="020B0604020202020204" pitchFamily="34" charset="0"/>
              <a:buChar char="•"/>
            </a:pPr>
            <a:r>
              <a:rPr lang="en-US" dirty="0" smtClean="0"/>
              <a:t>External communications</a:t>
            </a:r>
          </a:p>
          <a:p>
            <a:pPr marL="171450" indent="-171450">
              <a:buFont typeface="Arial" panose="020B0604020202020204" pitchFamily="34" charset="0"/>
              <a:buChar char="•"/>
            </a:pPr>
            <a:r>
              <a:rPr lang="en-US" dirty="0" smtClean="0"/>
              <a:t>Launch comms – handbook and other collateral pre formal launch in March/April</a:t>
            </a:r>
          </a:p>
          <a:p>
            <a:pPr marL="171450" indent="-171450">
              <a:buFont typeface="Arial" panose="020B0604020202020204" pitchFamily="34" charset="0"/>
              <a:buChar char="•"/>
            </a:pPr>
            <a:r>
              <a:rPr lang="en-US" dirty="0" smtClean="0"/>
              <a:t>Key comms milestones (RCN conference etc.)</a:t>
            </a:r>
          </a:p>
          <a:p>
            <a:pPr marL="228600" indent="-228600">
              <a:buAutoNum type="alphaLcPeriod" startAt="8"/>
            </a:pPr>
            <a:endParaRPr lang="en-US" dirty="0" smtClean="0"/>
          </a:p>
          <a:p>
            <a:pPr marL="0" indent="0">
              <a:buNone/>
            </a:pPr>
            <a:r>
              <a:rPr lang="en-US" dirty="0" smtClean="0"/>
              <a:t>Market Analysis </a:t>
            </a:r>
          </a:p>
          <a:p>
            <a:pPr marL="171450" indent="-171450">
              <a:buFont typeface="Arial" panose="020B0604020202020204" pitchFamily="34" charset="0"/>
              <a:buChar char="•"/>
            </a:pPr>
            <a:r>
              <a:rPr lang="en-US" dirty="0" smtClean="0"/>
              <a:t>make sure we present a market ready offer that will be well differentiated from other offers, is competitive and attractive, and the roll out and delivery planning is proportionate to potential market.</a:t>
            </a:r>
          </a:p>
          <a:p>
            <a:pPr marL="0" indent="0">
              <a:buNone/>
            </a:pPr>
            <a:endParaRPr lang="en-US" dirty="0" smtClean="0"/>
          </a:p>
          <a:p>
            <a:pPr marL="0" indent="0">
              <a:buNone/>
            </a:pPr>
            <a:r>
              <a:rPr lang="en-US" dirty="0" smtClean="0"/>
              <a:t>Resourcing </a:t>
            </a:r>
          </a:p>
          <a:p>
            <a:pPr marL="171450" indent="-171450">
              <a:buFont typeface="Arial" panose="020B0604020202020204" pitchFamily="34" charset="0"/>
              <a:buChar char="•"/>
            </a:pPr>
            <a:r>
              <a:rPr lang="en-US" dirty="0" smtClean="0"/>
              <a:t>Staffing and other resource implications of project. </a:t>
            </a:r>
          </a:p>
          <a:p>
            <a:pPr marL="171450" indent="-171450">
              <a:buFont typeface="Arial" panose="020B0604020202020204" pitchFamily="34" charset="0"/>
              <a:buChar char="•"/>
            </a:pPr>
            <a:r>
              <a:rPr lang="en-US" dirty="0" smtClean="0"/>
              <a:t>Create resource map</a:t>
            </a:r>
          </a:p>
          <a:p>
            <a:pPr marL="171450" indent="-171450">
              <a:buFont typeface="Arial" panose="020B0604020202020204" pitchFamily="34" charset="0"/>
              <a:buChar char="•"/>
            </a:pPr>
            <a:r>
              <a:rPr lang="en-US" dirty="0" smtClean="0"/>
              <a:t>Financial management reporting process</a:t>
            </a:r>
          </a:p>
          <a:p>
            <a:pPr marL="228600" indent="-228600">
              <a:buAutoNum type="alphaLcPeriod" startAt="2"/>
            </a:pPr>
            <a:endParaRPr lang="en-US" dirty="0" smtClean="0"/>
          </a:p>
          <a:p>
            <a:pPr marL="0" indent="0">
              <a:buNone/>
            </a:pPr>
            <a:r>
              <a:rPr lang="en-US" dirty="0" smtClean="0"/>
              <a:t>Credential approach </a:t>
            </a:r>
          </a:p>
          <a:p>
            <a:pPr marL="171450" indent="-171450">
              <a:buFont typeface="Arial" panose="020B0604020202020204" pitchFamily="34" charset="0"/>
              <a:buChar char="•"/>
            </a:pPr>
            <a:r>
              <a:rPr lang="en-US" dirty="0" smtClean="0"/>
              <a:t>design of the approach and the pilot testing phase</a:t>
            </a:r>
          </a:p>
          <a:p>
            <a:endParaRPr lang="en-GB" dirty="0"/>
          </a:p>
        </p:txBody>
      </p:sp>
      <p:sp>
        <p:nvSpPr>
          <p:cNvPr id="4" name="Slide Number Placeholder 3"/>
          <p:cNvSpPr>
            <a:spLocks noGrp="1"/>
          </p:cNvSpPr>
          <p:nvPr>
            <p:ph type="sldNum" sz="quarter" idx="10"/>
          </p:nvPr>
        </p:nvSpPr>
        <p:spPr/>
        <p:txBody>
          <a:bodyPr/>
          <a:lstStyle/>
          <a:p>
            <a:fld id="{729315D5-FEFD-4F78-B421-A246A63A39CB}" type="slidenum">
              <a:rPr lang="en-GB" smtClean="0"/>
              <a:t>16</a:t>
            </a:fld>
            <a:endParaRPr lang="en-GB" dirty="0"/>
          </a:p>
        </p:txBody>
      </p:sp>
    </p:spTree>
    <p:extLst>
      <p:ext uri="{BB962C8B-B14F-4D97-AF65-F5344CB8AC3E}">
        <p14:creationId xmlns:p14="http://schemas.microsoft.com/office/powerpoint/2010/main" val="39770658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DA0042"/>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914401" y="3429000"/>
            <a:ext cx="10447866" cy="2082800"/>
          </a:xfrm>
          <a:prstGeom prst="rect">
            <a:avLst/>
          </a:prstGeom>
        </p:spPr>
        <p:txBody>
          <a:bodyPr>
            <a:normAutofit/>
          </a:bodyPr>
          <a:lstStyle>
            <a:lvl1pPr marL="0" indent="0" algn="ctr">
              <a:buNone/>
              <a:defRPr sz="5400" baseline="0">
                <a:solidFill>
                  <a:schemeClr val="bg1"/>
                </a:solidFill>
                <a:latin typeface="Georgia" panose="02040502050405020303" pitchFamily="18" charset="0"/>
              </a:defRPr>
            </a:lvl1pPr>
          </a:lstStyle>
          <a:p>
            <a:pPr lvl="0"/>
            <a:r>
              <a:rPr lang="en-US" dirty="0" smtClean="0"/>
              <a:t>Presentation title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6642" y="1165423"/>
            <a:ext cx="4043384" cy="1581919"/>
          </a:xfrm>
          <a:prstGeom prst="rect">
            <a:avLst/>
          </a:prstGeom>
        </p:spPr>
      </p:pic>
    </p:spTree>
    <p:extLst>
      <p:ext uri="{BB962C8B-B14F-4D97-AF65-F5344CB8AC3E}">
        <p14:creationId xmlns:p14="http://schemas.microsoft.com/office/powerpoint/2010/main" val="190211574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4288"/>
        </a:solidFill>
        <a:effectLst/>
      </p:bgPr>
    </p:bg>
    <p:spTree>
      <p:nvGrpSpPr>
        <p:cNvPr id="1" name=""/>
        <p:cNvGrpSpPr/>
        <p:nvPr/>
      </p:nvGrpSpPr>
      <p:grpSpPr>
        <a:xfrm>
          <a:off x="0" y="0"/>
          <a:ext cx="0" cy="0"/>
          <a:chOff x="0" y="0"/>
          <a:chExt cx="0" cy="0"/>
        </a:xfrm>
      </p:grpSpPr>
      <p:sp>
        <p:nvSpPr>
          <p:cNvPr id="13" name="Text Placeholder 2"/>
          <p:cNvSpPr>
            <a:spLocks noGrp="1"/>
          </p:cNvSpPr>
          <p:nvPr>
            <p:ph type="body" sz="quarter" idx="10" hasCustomPrompt="1"/>
          </p:nvPr>
        </p:nvSpPr>
        <p:spPr>
          <a:xfrm>
            <a:off x="914401" y="3409950"/>
            <a:ext cx="10447866" cy="2101850"/>
          </a:xfrm>
          <a:prstGeom prst="rect">
            <a:avLst/>
          </a:prstGeom>
        </p:spPr>
        <p:txBody>
          <a:bodyPr>
            <a:normAutofit/>
          </a:bodyPr>
          <a:lstStyle>
            <a:lvl1pPr marL="0" indent="0" algn="ctr">
              <a:buNone/>
              <a:defRPr sz="5400" baseline="0">
                <a:solidFill>
                  <a:schemeClr val="bg1"/>
                </a:solidFill>
                <a:latin typeface="Georgia" panose="02040502050405020303" pitchFamily="18" charset="0"/>
              </a:defRPr>
            </a:lvl1pPr>
          </a:lstStyle>
          <a:p>
            <a:pPr lvl="0"/>
            <a:r>
              <a:rPr lang="en-US" dirty="0" smtClean="0"/>
              <a:t>Presentation 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6642" y="1165423"/>
            <a:ext cx="4043384" cy="1581919"/>
          </a:xfrm>
          <a:prstGeom prst="rect">
            <a:avLst/>
          </a:prstGeom>
        </p:spPr>
      </p:pic>
    </p:spTree>
    <p:extLst>
      <p:ext uri="{BB962C8B-B14F-4D97-AF65-F5344CB8AC3E}">
        <p14:creationId xmlns:p14="http://schemas.microsoft.com/office/powerpoint/2010/main" val="1334086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bg1"/>
        </a:solidFill>
        <a:effectLst/>
      </p:bgPr>
    </p:bg>
    <p:spTree>
      <p:nvGrpSpPr>
        <p:cNvPr id="1" name=""/>
        <p:cNvGrpSpPr/>
        <p:nvPr/>
      </p:nvGrpSpPr>
      <p:grpSpPr>
        <a:xfrm>
          <a:off x="0" y="0"/>
          <a:ext cx="0" cy="0"/>
          <a:chOff x="0" y="0"/>
          <a:chExt cx="0" cy="0"/>
        </a:xfrm>
      </p:grpSpPr>
      <p:sp>
        <p:nvSpPr>
          <p:cNvPr id="13" name="Text Placeholder 2"/>
          <p:cNvSpPr>
            <a:spLocks noGrp="1"/>
          </p:cNvSpPr>
          <p:nvPr>
            <p:ph type="body" sz="quarter" idx="10" hasCustomPrompt="1"/>
          </p:nvPr>
        </p:nvSpPr>
        <p:spPr>
          <a:xfrm>
            <a:off x="914401" y="3587750"/>
            <a:ext cx="10447866" cy="914400"/>
          </a:xfrm>
          <a:prstGeom prst="rect">
            <a:avLst/>
          </a:prstGeom>
        </p:spPr>
        <p:txBody>
          <a:bodyPr>
            <a:normAutofit/>
          </a:bodyPr>
          <a:lstStyle>
            <a:lvl1pPr marL="0" indent="0" algn="ctr">
              <a:buNone/>
              <a:defRPr sz="5400" baseline="0">
                <a:solidFill>
                  <a:srgbClr val="DA0042"/>
                </a:solidFill>
                <a:latin typeface="Georgia" panose="02040502050405020303" pitchFamily="18" charset="0"/>
              </a:defRPr>
            </a:lvl1pPr>
          </a:lstStyle>
          <a:p>
            <a:pPr lvl="0"/>
            <a:r>
              <a:rPr lang="en-US" dirty="0" smtClean="0"/>
              <a:t>Presentation 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97743" y="1060964"/>
            <a:ext cx="3481181" cy="1365276"/>
          </a:xfrm>
          <a:prstGeom prst="rect">
            <a:avLst/>
          </a:prstGeom>
        </p:spPr>
      </p:pic>
    </p:spTree>
    <p:extLst>
      <p:ext uri="{BB962C8B-B14F-4D97-AF65-F5344CB8AC3E}">
        <p14:creationId xmlns:p14="http://schemas.microsoft.com/office/powerpoint/2010/main" val="36369378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 only page">
    <p:bg>
      <p:bgPr>
        <a:solidFill>
          <a:srgbClr val="DA0042"/>
        </a:solidFill>
        <a:effectLst/>
      </p:bgPr>
    </p:bg>
    <p:spTree>
      <p:nvGrpSpPr>
        <p:cNvPr id="1" name=""/>
        <p:cNvGrpSpPr/>
        <p:nvPr/>
      </p:nvGrpSpPr>
      <p:grpSpPr>
        <a:xfrm>
          <a:off x="0" y="0"/>
          <a:ext cx="0" cy="0"/>
          <a:chOff x="0" y="0"/>
          <a:chExt cx="0" cy="0"/>
        </a:xfrm>
      </p:grpSpPr>
      <p:pic>
        <p:nvPicPr>
          <p:cNvPr id="11" name="Picture 10" descr="header white_2016_no shadow_widescreen-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2191999" cy="1349248"/>
          </a:xfrm>
          <a:prstGeom prst="rect">
            <a:avLst/>
          </a:prstGeom>
        </p:spPr>
      </p:pic>
      <p:sp>
        <p:nvSpPr>
          <p:cNvPr id="2" name="Rectangle 1"/>
          <p:cNvSpPr/>
          <p:nvPr userDrawn="1"/>
        </p:nvSpPr>
        <p:spPr>
          <a:xfrm>
            <a:off x="9791700" y="0"/>
            <a:ext cx="2352672" cy="1214438"/>
          </a:xfrm>
          <a:prstGeom prst="rect">
            <a:avLst/>
          </a:prstGeom>
          <a:solidFill>
            <a:srgbClr val="DA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 Placeholder 2"/>
          <p:cNvSpPr>
            <a:spLocks noGrp="1"/>
          </p:cNvSpPr>
          <p:nvPr>
            <p:ph type="body" sz="quarter" idx="10" hasCustomPrompt="1"/>
          </p:nvPr>
        </p:nvSpPr>
        <p:spPr>
          <a:xfrm>
            <a:off x="425450" y="219075"/>
            <a:ext cx="9182100" cy="995363"/>
          </a:xfrm>
          <a:prstGeom prst="rect">
            <a:avLst/>
          </a:prstGeom>
        </p:spPr>
        <p:txBody>
          <a:bodyPr/>
          <a:lstStyle>
            <a:lvl1pPr marL="0" indent="0">
              <a:buNone/>
              <a:defRPr sz="3200">
                <a:solidFill>
                  <a:schemeClr val="bg1"/>
                </a:solidFill>
                <a:latin typeface="Georgia" panose="02040502050405020303" pitchFamily="18" charset="0"/>
              </a:defRPr>
            </a:lvl1pPr>
            <a:lvl2pPr marL="457200" indent="0">
              <a:buNone/>
              <a:defRPr sz="3200">
                <a:solidFill>
                  <a:schemeClr val="bg1"/>
                </a:solidFill>
                <a:latin typeface="Georgia" panose="02040502050405020303" pitchFamily="18" charset="0"/>
              </a:defRPr>
            </a:lvl2pPr>
            <a:lvl3pPr marL="914400" indent="0">
              <a:buNone/>
              <a:defRPr sz="3200">
                <a:solidFill>
                  <a:schemeClr val="bg1"/>
                </a:solidFill>
                <a:latin typeface="Georgia" panose="02040502050405020303" pitchFamily="18" charset="0"/>
              </a:defRPr>
            </a:lvl3pPr>
            <a:lvl4pPr marL="1371600" indent="0">
              <a:buNone/>
              <a:defRPr sz="3200">
                <a:solidFill>
                  <a:schemeClr val="bg1"/>
                </a:solidFill>
                <a:latin typeface="Georgia" panose="02040502050405020303" pitchFamily="18" charset="0"/>
              </a:defRPr>
            </a:lvl4pPr>
            <a:lvl5pPr marL="1828800" indent="0">
              <a:buNone/>
              <a:defRPr sz="3200">
                <a:solidFill>
                  <a:schemeClr val="bg1"/>
                </a:solidFill>
                <a:latin typeface="Georgia" panose="02040502050405020303" pitchFamily="18" charset="0"/>
              </a:defRPr>
            </a:lvl5pPr>
          </a:lstStyle>
          <a:p>
            <a:pPr lvl="0"/>
            <a:r>
              <a:rPr lang="en-US" dirty="0" smtClean="0"/>
              <a:t>Click to slide title</a:t>
            </a:r>
          </a:p>
        </p:txBody>
      </p:sp>
      <p:sp>
        <p:nvSpPr>
          <p:cNvPr id="13" name="Text Placeholder 12"/>
          <p:cNvSpPr>
            <a:spLocks noGrp="1"/>
          </p:cNvSpPr>
          <p:nvPr>
            <p:ph type="body" sz="quarter" idx="11" hasCustomPrompt="1"/>
          </p:nvPr>
        </p:nvSpPr>
        <p:spPr>
          <a:xfrm>
            <a:off x="1924050" y="1628775"/>
            <a:ext cx="7683500" cy="4133850"/>
          </a:xfrm>
          <a:prstGeom prst="rect">
            <a:avLst/>
          </a:prstGeom>
        </p:spPr>
        <p:txBody>
          <a:bodyPr/>
          <a:lstStyle>
            <a:lvl1pPr marL="0" indent="0">
              <a:buNone/>
              <a:defRPr sz="2000">
                <a:solidFill>
                  <a:schemeClr val="bg1"/>
                </a:solidFill>
                <a:latin typeface="Georgia" panose="02040502050405020303" pitchFamily="18" charset="0"/>
              </a:defRPr>
            </a:lvl1pPr>
            <a:lvl2pPr marL="457200" indent="0">
              <a:buNone/>
              <a:defRPr sz="2000">
                <a:solidFill>
                  <a:schemeClr val="bg1"/>
                </a:solidFill>
                <a:latin typeface="Georgia" panose="02040502050405020303" pitchFamily="18" charset="0"/>
              </a:defRPr>
            </a:lvl2pPr>
            <a:lvl3pPr marL="914400" indent="0">
              <a:buNone/>
              <a:defRPr sz="2000">
                <a:solidFill>
                  <a:schemeClr val="bg1"/>
                </a:solidFill>
                <a:latin typeface="Georgia" panose="02040502050405020303" pitchFamily="18" charset="0"/>
              </a:defRPr>
            </a:lvl3pPr>
            <a:lvl4pPr marL="1371600" indent="0">
              <a:buNone/>
              <a:defRPr sz="2000">
                <a:solidFill>
                  <a:schemeClr val="bg1"/>
                </a:solidFill>
                <a:latin typeface="Georgia" panose="02040502050405020303" pitchFamily="18" charset="0"/>
              </a:defRPr>
            </a:lvl4pPr>
            <a:lvl5pPr marL="1828800" indent="0">
              <a:buNone/>
              <a:defRPr sz="2000">
                <a:solidFill>
                  <a:schemeClr val="bg1"/>
                </a:solidFill>
                <a:latin typeface="Georgia" panose="02040502050405020303" pitchFamily="18" charset="0"/>
              </a:defRPr>
            </a:lvl5pPr>
          </a:lstStyle>
          <a:p>
            <a:pPr lvl="0"/>
            <a:r>
              <a:rPr lang="en-US" dirty="0" smtClean="0"/>
              <a:t>Click to edit body copy</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8143" y="175573"/>
            <a:ext cx="1720433" cy="673096"/>
          </a:xfrm>
          <a:prstGeom prst="rect">
            <a:avLst/>
          </a:prstGeom>
        </p:spPr>
      </p:pic>
    </p:spTree>
    <p:extLst>
      <p:ext uri="{BB962C8B-B14F-4D97-AF65-F5344CB8AC3E}">
        <p14:creationId xmlns:p14="http://schemas.microsoft.com/office/powerpoint/2010/main" val="39485849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 only page">
    <p:bg>
      <p:bgPr>
        <a:solidFill>
          <a:srgbClr val="004288"/>
        </a:solidFill>
        <a:effectLst/>
      </p:bgPr>
    </p:bg>
    <p:spTree>
      <p:nvGrpSpPr>
        <p:cNvPr id="1" name=""/>
        <p:cNvGrpSpPr/>
        <p:nvPr/>
      </p:nvGrpSpPr>
      <p:grpSpPr>
        <a:xfrm>
          <a:off x="0" y="0"/>
          <a:ext cx="0" cy="0"/>
          <a:chOff x="0" y="0"/>
          <a:chExt cx="0" cy="0"/>
        </a:xfrm>
      </p:grpSpPr>
      <p:pic>
        <p:nvPicPr>
          <p:cNvPr id="11" name="Picture 10" descr="header white_2016_no shadow_widescreen-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2191999" cy="1349248"/>
          </a:xfrm>
          <a:prstGeom prst="rect">
            <a:avLst/>
          </a:prstGeom>
        </p:spPr>
      </p:pic>
      <p:sp>
        <p:nvSpPr>
          <p:cNvPr id="12" name="Text Placeholder 2"/>
          <p:cNvSpPr>
            <a:spLocks noGrp="1"/>
          </p:cNvSpPr>
          <p:nvPr>
            <p:ph type="body" sz="quarter" idx="10" hasCustomPrompt="1"/>
          </p:nvPr>
        </p:nvSpPr>
        <p:spPr>
          <a:xfrm>
            <a:off x="425450" y="219075"/>
            <a:ext cx="9182100" cy="995363"/>
          </a:xfrm>
          <a:prstGeom prst="rect">
            <a:avLst/>
          </a:prstGeom>
        </p:spPr>
        <p:txBody>
          <a:bodyPr/>
          <a:lstStyle>
            <a:lvl1pPr marL="0" indent="0">
              <a:buNone/>
              <a:defRPr sz="3200">
                <a:solidFill>
                  <a:schemeClr val="bg1"/>
                </a:solidFill>
                <a:latin typeface="Georgia" panose="02040502050405020303" pitchFamily="18" charset="0"/>
              </a:defRPr>
            </a:lvl1pPr>
            <a:lvl2pPr marL="457200" indent="0">
              <a:buNone/>
              <a:defRPr sz="3200">
                <a:solidFill>
                  <a:schemeClr val="bg1"/>
                </a:solidFill>
                <a:latin typeface="Georgia" panose="02040502050405020303" pitchFamily="18" charset="0"/>
              </a:defRPr>
            </a:lvl2pPr>
            <a:lvl3pPr marL="914400" indent="0">
              <a:buNone/>
              <a:defRPr sz="3200">
                <a:solidFill>
                  <a:schemeClr val="bg1"/>
                </a:solidFill>
                <a:latin typeface="Georgia" panose="02040502050405020303" pitchFamily="18" charset="0"/>
              </a:defRPr>
            </a:lvl3pPr>
            <a:lvl4pPr marL="1371600" indent="0">
              <a:buNone/>
              <a:defRPr sz="3200">
                <a:solidFill>
                  <a:schemeClr val="bg1"/>
                </a:solidFill>
                <a:latin typeface="Georgia" panose="02040502050405020303" pitchFamily="18" charset="0"/>
              </a:defRPr>
            </a:lvl4pPr>
            <a:lvl5pPr marL="1828800" indent="0">
              <a:buNone/>
              <a:defRPr sz="3200">
                <a:solidFill>
                  <a:schemeClr val="bg1"/>
                </a:solidFill>
                <a:latin typeface="Georgia" panose="02040502050405020303" pitchFamily="18" charset="0"/>
              </a:defRPr>
            </a:lvl5pPr>
          </a:lstStyle>
          <a:p>
            <a:pPr lvl="0"/>
            <a:r>
              <a:rPr lang="en-US" dirty="0" smtClean="0"/>
              <a:t>Click to slide title</a:t>
            </a:r>
          </a:p>
        </p:txBody>
      </p:sp>
      <p:sp>
        <p:nvSpPr>
          <p:cNvPr id="13" name="Text Placeholder 12"/>
          <p:cNvSpPr>
            <a:spLocks noGrp="1"/>
          </p:cNvSpPr>
          <p:nvPr>
            <p:ph type="body" sz="quarter" idx="11" hasCustomPrompt="1"/>
          </p:nvPr>
        </p:nvSpPr>
        <p:spPr>
          <a:xfrm>
            <a:off x="1924050" y="1628775"/>
            <a:ext cx="7683500" cy="4133850"/>
          </a:xfrm>
          <a:prstGeom prst="rect">
            <a:avLst/>
          </a:prstGeom>
        </p:spPr>
        <p:txBody>
          <a:bodyPr/>
          <a:lstStyle>
            <a:lvl1pPr marL="0" indent="0">
              <a:buNone/>
              <a:defRPr sz="2000">
                <a:solidFill>
                  <a:schemeClr val="bg1"/>
                </a:solidFill>
                <a:latin typeface="Georgia" panose="02040502050405020303" pitchFamily="18" charset="0"/>
              </a:defRPr>
            </a:lvl1pPr>
            <a:lvl2pPr marL="457200" indent="0">
              <a:buNone/>
              <a:defRPr sz="2000">
                <a:solidFill>
                  <a:schemeClr val="bg1"/>
                </a:solidFill>
                <a:latin typeface="Georgia" panose="02040502050405020303" pitchFamily="18" charset="0"/>
              </a:defRPr>
            </a:lvl2pPr>
            <a:lvl3pPr marL="914400" indent="0">
              <a:buNone/>
              <a:defRPr sz="2000">
                <a:solidFill>
                  <a:schemeClr val="bg1"/>
                </a:solidFill>
                <a:latin typeface="Georgia" panose="02040502050405020303" pitchFamily="18" charset="0"/>
              </a:defRPr>
            </a:lvl3pPr>
            <a:lvl4pPr marL="1371600" indent="0">
              <a:buNone/>
              <a:defRPr sz="2000">
                <a:solidFill>
                  <a:schemeClr val="bg1"/>
                </a:solidFill>
                <a:latin typeface="Georgia" panose="02040502050405020303" pitchFamily="18" charset="0"/>
              </a:defRPr>
            </a:lvl4pPr>
            <a:lvl5pPr marL="1828800" indent="0">
              <a:buNone/>
              <a:defRPr sz="2000">
                <a:solidFill>
                  <a:schemeClr val="bg1"/>
                </a:solidFill>
                <a:latin typeface="Georgia" panose="02040502050405020303" pitchFamily="18" charset="0"/>
              </a:defRPr>
            </a:lvl5pPr>
          </a:lstStyle>
          <a:p>
            <a:pPr lvl="0"/>
            <a:r>
              <a:rPr lang="en-US" dirty="0" smtClean="0"/>
              <a:t>Click to edit body copy</a:t>
            </a:r>
            <a:endParaRPr lang="en-GB" dirty="0"/>
          </a:p>
        </p:txBody>
      </p:sp>
      <p:sp>
        <p:nvSpPr>
          <p:cNvPr id="5" name="Rectangle 4"/>
          <p:cNvSpPr/>
          <p:nvPr userDrawn="1"/>
        </p:nvSpPr>
        <p:spPr>
          <a:xfrm>
            <a:off x="9791700" y="0"/>
            <a:ext cx="2352672" cy="1214438"/>
          </a:xfrm>
          <a:prstGeom prst="rect">
            <a:avLst/>
          </a:prstGeom>
          <a:solidFill>
            <a:srgbClr val="0042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8143" y="175573"/>
            <a:ext cx="1720433" cy="673096"/>
          </a:xfrm>
          <a:prstGeom prst="rect">
            <a:avLst/>
          </a:prstGeom>
        </p:spPr>
      </p:pic>
    </p:spTree>
    <p:extLst>
      <p:ext uri="{BB962C8B-B14F-4D97-AF65-F5344CB8AC3E}">
        <p14:creationId xmlns:p14="http://schemas.microsoft.com/office/powerpoint/2010/main" val="14203536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ext only page">
    <p:bg>
      <p:bgPr>
        <a:solidFill>
          <a:schemeClr val="bg1"/>
        </a:solidFill>
        <a:effectLst/>
      </p:bgPr>
    </p:bg>
    <p:spTree>
      <p:nvGrpSpPr>
        <p:cNvPr id="1" name=""/>
        <p:cNvGrpSpPr/>
        <p:nvPr/>
      </p:nvGrpSpPr>
      <p:grpSpPr>
        <a:xfrm>
          <a:off x="0" y="0"/>
          <a:ext cx="0" cy="0"/>
          <a:chOff x="0" y="0"/>
          <a:chExt cx="0" cy="0"/>
        </a:xfrm>
      </p:grpSpPr>
      <p:pic>
        <p:nvPicPr>
          <p:cNvPr id="11" name="Picture 10" descr="header white_2016_no shadow_widescreen-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2191999" cy="1349248"/>
          </a:xfrm>
          <a:prstGeom prst="rect">
            <a:avLst/>
          </a:prstGeom>
        </p:spPr>
      </p:pic>
      <p:sp>
        <p:nvSpPr>
          <p:cNvPr id="12" name="Text Placeholder 2"/>
          <p:cNvSpPr>
            <a:spLocks noGrp="1"/>
          </p:cNvSpPr>
          <p:nvPr>
            <p:ph type="body" sz="quarter" idx="10" hasCustomPrompt="1"/>
          </p:nvPr>
        </p:nvSpPr>
        <p:spPr>
          <a:xfrm>
            <a:off x="425450" y="219075"/>
            <a:ext cx="9182100" cy="995363"/>
          </a:xfrm>
          <a:prstGeom prst="rect">
            <a:avLst/>
          </a:prstGeom>
        </p:spPr>
        <p:txBody>
          <a:bodyPr/>
          <a:lstStyle>
            <a:lvl1pPr marL="0" indent="0">
              <a:buNone/>
              <a:defRPr sz="3200">
                <a:solidFill>
                  <a:srgbClr val="DA0042"/>
                </a:solidFill>
                <a:latin typeface="Georgia" panose="02040502050405020303" pitchFamily="18" charset="0"/>
              </a:defRPr>
            </a:lvl1pPr>
            <a:lvl2pPr marL="457200" indent="0">
              <a:buNone/>
              <a:defRPr sz="3200">
                <a:solidFill>
                  <a:schemeClr val="bg1"/>
                </a:solidFill>
                <a:latin typeface="Georgia" panose="02040502050405020303" pitchFamily="18" charset="0"/>
              </a:defRPr>
            </a:lvl2pPr>
            <a:lvl3pPr marL="914400" indent="0">
              <a:buNone/>
              <a:defRPr sz="3200">
                <a:solidFill>
                  <a:schemeClr val="bg1"/>
                </a:solidFill>
                <a:latin typeface="Georgia" panose="02040502050405020303" pitchFamily="18" charset="0"/>
              </a:defRPr>
            </a:lvl3pPr>
            <a:lvl4pPr marL="1371600" indent="0">
              <a:buNone/>
              <a:defRPr sz="3200">
                <a:solidFill>
                  <a:schemeClr val="bg1"/>
                </a:solidFill>
                <a:latin typeface="Georgia" panose="02040502050405020303" pitchFamily="18" charset="0"/>
              </a:defRPr>
            </a:lvl4pPr>
            <a:lvl5pPr marL="1828800" indent="0">
              <a:buNone/>
              <a:defRPr sz="3200">
                <a:solidFill>
                  <a:schemeClr val="bg1"/>
                </a:solidFill>
                <a:latin typeface="Georgia" panose="02040502050405020303" pitchFamily="18" charset="0"/>
              </a:defRPr>
            </a:lvl5pPr>
          </a:lstStyle>
          <a:p>
            <a:pPr lvl="0"/>
            <a:r>
              <a:rPr lang="en-US" dirty="0" smtClean="0"/>
              <a:t>Click to slide title</a:t>
            </a:r>
          </a:p>
        </p:txBody>
      </p:sp>
      <p:sp>
        <p:nvSpPr>
          <p:cNvPr id="13" name="Text Placeholder 12"/>
          <p:cNvSpPr>
            <a:spLocks noGrp="1"/>
          </p:cNvSpPr>
          <p:nvPr>
            <p:ph type="body" sz="quarter" idx="11" hasCustomPrompt="1"/>
          </p:nvPr>
        </p:nvSpPr>
        <p:spPr>
          <a:xfrm>
            <a:off x="1924050" y="1628775"/>
            <a:ext cx="7683500" cy="4133850"/>
          </a:xfrm>
          <a:prstGeom prst="rect">
            <a:avLst/>
          </a:prstGeom>
        </p:spPr>
        <p:txBody>
          <a:bodyPr/>
          <a:lstStyle>
            <a:lvl1pPr marL="0" indent="0">
              <a:buNone/>
              <a:defRPr sz="2000">
                <a:solidFill>
                  <a:srgbClr val="004288"/>
                </a:solidFill>
                <a:latin typeface="Georgia" panose="02040502050405020303" pitchFamily="18" charset="0"/>
              </a:defRPr>
            </a:lvl1pPr>
            <a:lvl2pPr marL="457200" indent="0">
              <a:buNone/>
              <a:defRPr sz="2000">
                <a:solidFill>
                  <a:schemeClr val="bg1"/>
                </a:solidFill>
                <a:latin typeface="Georgia" panose="02040502050405020303" pitchFamily="18" charset="0"/>
              </a:defRPr>
            </a:lvl2pPr>
            <a:lvl3pPr marL="914400" indent="0">
              <a:buNone/>
              <a:defRPr sz="2000">
                <a:solidFill>
                  <a:schemeClr val="bg1"/>
                </a:solidFill>
                <a:latin typeface="Georgia" panose="02040502050405020303" pitchFamily="18" charset="0"/>
              </a:defRPr>
            </a:lvl3pPr>
            <a:lvl4pPr marL="1371600" indent="0">
              <a:buNone/>
              <a:defRPr sz="2000">
                <a:solidFill>
                  <a:schemeClr val="bg1"/>
                </a:solidFill>
                <a:latin typeface="Georgia" panose="02040502050405020303" pitchFamily="18" charset="0"/>
              </a:defRPr>
            </a:lvl4pPr>
            <a:lvl5pPr marL="1828800" indent="0">
              <a:buNone/>
              <a:defRPr sz="2000">
                <a:solidFill>
                  <a:schemeClr val="bg1"/>
                </a:solidFill>
                <a:latin typeface="Georgia" panose="02040502050405020303" pitchFamily="18" charset="0"/>
              </a:defRPr>
            </a:lvl5pPr>
          </a:lstStyle>
          <a:p>
            <a:pPr lvl="0"/>
            <a:r>
              <a:rPr lang="en-US" dirty="0" smtClean="0"/>
              <a:t>Click to edit body copy</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77669" y="175139"/>
            <a:ext cx="1710908" cy="670997"/>
          </a:xfrm>
          <a:prstGeom prst="rect">
            <a:avLst/>
          </a:prstGeom>
        </p:spPr>
      </p:pic>
    </p:spTree>
    <p:extLst>
      <p:ext uri="{BB962C8B-B14F-4D97-AF65-F5344CB8AC3E}">
        <p14:creationId xmlns:p14="http://schemas.microsoft.com/office/powerpoint/2010/main" val="18324659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 and image">
    <p:bg>
      <p:bgPr>
        <a:solidFill>
          <a:srgbClr val="DA0042"/>
        </a:solidFill>
        <a:effectLst/>
      </p:bgPr>
    </p:bg>
    <p:spTree>
      <p:nvGrpSpPr>
        <p:cNvPr id="1" name=""/>
        <p:cNvGrpSpPr/>
        <p:nvPr/>
      </p:nvGrpSpPr>
      <p:grpSpPr>
        <a:xfrm>
          <a:off x="0" y="0"/>
          <a:ext cx="0" cy="0"/>
          <a:chOff x="0" y="0"/>
          <a:chExt cx="0" cy="0"/>
        </a:xfrm>
      </p:grpSpPr>
      <p:pic>
        <p:nvPicPr>
          <p:cNvPr id="14" name="Picture 13" descr="header white_2016_no shadow_widescreen-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2191999" cy="1349248"/>
          </a:xfrm>
          <a:prstGeom prst="rect">
            <a:avLst/>
          </a:prstGeom>
        </p:spPr>
      </p:pic>
      <p:sp>
        <p:nvSpPr>
          <p:cNvPr id="15" name="Picture Placeholder 2"/>
          <p:cNvSpPr>
            <a:spLocks noGrp="1"/>
          </p:cNvSpPr>
          <p:nvPr>
            <p:ph type="pic" sz="quarter" idx="10"/>
          </p:nvPr>
        </p:nvSpPr>
        <p:spPr>
          <a:xfrm>
            <a:off x="6443663" y="1789113"/>
            <a:ext cx="5291137" cy="4527550"/>
          </a:xfrm>
          <a:prstGeom prst="rect">
            <a:avLst/>
          </a:prstGeom>
        </p:spPr>
        <p:txBody>
          <a:bodyPr/>
          <a:lstStyle/>
          <a:p>
            <a:endParaRPr lang="en-GB" dirty="0"/>
          </a:p>
        </p:txBody>
      </p:sp>
      <p:sp>
        <p:nvSpPr>
          <p:cNvPr id="16" name="Text Placeholder 4"/>
          <p:cNvSpPr>
            <a:spLocks noGrp="1"/>
          </p:cNvSpPr>
          <p:nvPr>
            <p:ph type="body" sz="quarter" idx="11" hasCustomPrompt="1"/>
          </p:nvPr>
        </p:nvSpPr>
        <p:spPr>
          <a:xfrm>
            <a:off x="454025" y="228599"/>
            <a:ext cx="9420225" cy="1235075"/>
          </a:xfrm>
          <a:prstGeom prst="rect">
            <a:avLst/>
          </a:prstGeom>
        </p:spPr>
        <p:txBody>
          <a:bodyPr/>
          <a:lstStyle>
            <a:lvl1pPr marL="0" indent="0">
              <a:buNone/>
              <a:defRPr sz="3200">
                <a:solidFill>
                  <a:schemeClr val="bg1"/>
                </a:solidFill>
                <a:latin typeface="Georgia" panose="02040502050405020303" pitchFamily="18" charset="0"/>
              </a:defRPr>
            </a:lvl1pPr>
            <a:lvl2pPr marL="457200" indent="0">
              <a:buNone/>
              <a:defRPr sz="3200">
                <a:solidFill>
                  <a:schemeClr val="bg1"/>
                </a:solidFill>
                <a:latin typeface="Georgia" panose="02040502050405020303" pitchFamily="18" charset="0"/>
              </a:defRPr>
            </a:lvl2pPr>
            <a:lvl3pPr marL="914400" indent="0">
              <a:buNone/>
              <a:defRPr sz="3200">
                <a:solidFill>
                  <a:schemeClr val="bg1"/>
                </a:solidFill>
                <a:latin typeface="Georgia" panose="02040502050405020303" pitchFamily="18" charset="0"/>
              </a:defRPr>
            </a:lvl3pPr>
            <a:lvl4pPr marL="1371600" indent="0">
              <a:buNone/>
              <a:defRPr sz="3200">
                <a:solidFill>
                  <a:schemeClr val="bg1"/>
                </a:solidFill>
                <a:latin typeface="Georgia" panose="02040502050405020303" pitchFamily="18" charset="0"/>
              </a:defRPr>
            </a:lvl4pPr>
            <a:lvl5pPr marL="1828800" indent="0">
              <a:buNone/>
              <a:defRPr sz="3200">
                <a:solidFill>
                  <a:schemeClr val="bg1"/>
                </a:solidFill>
                <a:latin typeface="Georgia" panose="02040502050405020303" pitchFamily="18" charset="0"/>
              </a:defRPr>
            </a:lvl5pPr>
          </a:lstStyle>
          <a:p>
            <a:pPr lvl="0"/>
            <a:r>
              <a:rPr lang="en-US" dirty="0" smtClean="0"/>
              <a:t>Click to edit slide title</a:t>
            </a:r>
            <a:endParaRPr lang="en-GB" dirty="0"/>
          </a:p>
        </p:txBody>
      </p:sp>
      <p:sp>
        <p:nvSpPr>
          <p:cNvPr id="17" name="Text Placeholder 10"/>
          <p:cNvSpPr>
            <a:spLocks noGrp="1"/>
          </p:cNvSpPr>
          <p:nvPr>
            <p:ph type="body" sz="quarter" idx="12" hasCustomPrompt="1"/>
          </p:nvPr>
        </p:nvSpPr>
        <p:spPr>
          <a:xfrm>
            <a:off x="550863" y="1773238"/>
            <a:ext cx="5545137" cy="4543425"/>
          </a:xfrm>
          <a:prstGeom prst="rect">
            <a:avLst/>
          </a:prstGeom>
        </p:spPr>
        <p:txBody>
          <a:bodyPr/>
          <a:lstStyle>
            <a:lvl1pPr marL="0" indent="0">
              <a:buNone/>
              <a:defRPr sz="2000" baseline="0">
                <a:solidFill>
                  <a:schemeClr val="bg1"/>
                </a:solidFill>
                <a:latin typeface="Georgia" panose="02040502050405020303" pitchFamily="18" charset="0"/>
              </a:defRPr>
            </a:lvl1pPr>
            <a:lvl2pPr>
              <a:defRPr>
                <a:solidFill>
                  <a:schemeClr val="bg1"/>
                </a:solidFill>
                <a:latin typeface="Georgia" panose="02040502050405020303" pitchFamily="18" charset="0"/>
              </a:defRPr>
            </a:lvl2pPr>
            <a:lvl3pPr>
              <a:defRPr>
                <a:solidFill>
                  <a:schemeClr val="bg1"/>
                </a:solidFill>
                <a:latin typeface="Georgia" panose="02040502050405020303" pitchFamily="18" charset="0"/>
              </a:defRPr>
            </a:lvl3pPr>
            <a:lvl4pPr>
              <a:defRPr>
                <a:solidFill>
                  <a:schemeClr val="bg1"/>
                </a:solidFill>
                <a:latin typeface="Georgia" panose="02040502050405020303" pitchFamily="18" charset="0"/>
              </a:defRPr>
            </a:lvl4pPr>
            <a:lvl5pPr>
              <a:defRPr>
                <a:solidFill>
                  <a:schemeClr val="bg1"/>
                </a:solidFill>
                <a:latin typeface="Georgia" panose="02040502050405020303" pitchFamily="18" charset="0"/>
              </a:defRPr>
            </a:lvl5pPr>
          </a:lstStyle>
          <a:p>
            <a:pPr lvl="0"/>
            <a:r>
              <a:rPr lang="en-US" dirty="0" smtClean="0"/>
              <a:t>Click to edit body copy</a:t>
            </a:r>
          </a:p>
        </p:txBody>
      </p:sp>
      <p:sp>
        <p:nvSpPr>
          <p:cNvPr id="6" name="Rectangle 5"/>
          <p:cNvSpPr/>
          <p:nvPr userDrawn="1"/>
        </p:nvSpPr>
        <p:spPr>
          <a:xfrm>
            <a:off x="9791700" y="0"/>
            <a:ext cx="2352672" cy="1214438"/>
          </a:xfrm>
          <a:prstGeom prst="rect">
            <a:avLst/>
          </a:prstGeom>
          <a:solidFill>
            <a:srgbClr val="DA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8143" y="175573"/>
            <a:ext cx="1720433" cy="673096"/>
          </a:xfrm>
          <a:prstGeom prst="rect">
            <a:avLst/>
          </a:prstGeom>
        </p:spPr>
      </p:pic>
    </p:spTree>
    <p:extLst>
      <p:ext uri="{BB962C8B-B14F-4D97-AF65-F5344CB8AC3E}">
        <p14:creationId xmlns:p14="http://schemas.microsoft.com/office/powerpoint/2010/main" val="235372268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ext and image">
    <p:bg>
      <p:bgPr>
        <a:solidFill>
          <a:srgbClr val="004288"/>
        </a:solidFill>
        <a:effectLst/>
      </p:bgPr>
    </p:bg>
    <p:spTree>
      <p:nvGrpSpPr>
        <p:cNvPr id="1" name=""/>
        <p:cNvGrpSpPr/>
        <p:nvPr/>
      </p:nvGrpSpPr>
      <p:grpSpPr>
        <a:xfrm>
          <a:off x="0" y="0"/>
          <a:ext cx="0" cy="0"/>
          <a:chOff x="0" y="0"/>
          <a:chExt cx="0" cy="0"/>
        </a:xfrm>
      </p:grpSpPr>
      <p:pic>
        <p:nvPicPr>
          <p:cNvPr id="18" name="Picture 17" descr="header white_2016_no shadow_widescreen-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2191999" cy="1349248"/>
          </a:xfrm>
          <a:prstGeom prst="rect">
            <a:avLst/>
          </a:prstGeom>
        </p:spPr>
      </p:pic>
      <p:sp>
        <p:nvSpPr>
          <p:cNvPr id="19" name="Picture Placeholder 2"/>
          <p:cNvSpPr>
            <a:spLocks noGrp="1"/>
          </p:cNvSpPr>
          <p:nvPr>
            <p:ph type="pic" sz="quarter" idx="10"/>
          </p:nvPr>
        </p:nvSpPr>
        <p:spPr>
          <a:xfrm>
            <a:off x="6443663" y="1789113"/>
            <a:ext cx="5291137" cy="4527550"/>
          </a:xfrm>
          <a:prstGeom prst="rect">
            <a:avLst/>
          </a:prstGeom>
        </p:spPr>
        <p:txBody>
          <a:bodyPr/>
          <a:lstStyle/>
          <a:p>
            <a:endParaRPr lang="en-GB" dirty="0"/>
          </a:p>
        </p:txBody>
      </p:sp>
      <p:sp>
        <p:nvSpPr>
          <p:cNvPr id="20" name="Text Placeholder 4"/>
          <p:cNvSpPr>
            <a:spLocks noGrp="1"/>
          </p:cNvSpPr>
          <p:nvPr>
            <p:ph type="body" sz="quarter" idx="11" hasCustomPrompt="1"/>
          </p:nvPr>
        </p:nvSpPr>
        <p:spPr>
          <a:xfrm>
            <a:off x="454025" y="228599"/>
            <a:ext cx="9420225" cy="1235075"/>
          </a:xfrm>
          <a:prstGeom prst="rect">
            <a:avLst/>
          </a:prstGeom>
        </p:spPr>
        <p:txBody>
          <a:bodyPr/>
          <a:lstStyle>
            <a:lvl1pPr marL="0" indent="0">
              <a:buNone/>
              <a:defRPr sz="3200">
                <a:solidFill>
                  <a:schemeClr val="bg1"/>
                </a:solidFill>
                <a:latin typeface="Georgia" panose="02040502050405020303" pitchFamily="18" charset="0"/>
              </a:defRPr>
            </a:lvl1pPr>
            <a:lvl2pPr marL="457200" indent="0">
              <a:buNone/>
              <a:defRPr sz="3200">
                <a:solidFill>
                  <a:schemeClr val="bg1"/>
                </a:solidFill>
                <a:latin typeface="Georgia" panose="02040502050405020303" pitchFamily="18" charset="0"/>
              </a:defRPr>
            </a:lvl2pPr>
            <a:lvl3pPr marL="914400" indent="0">
              <a:buNone/>
              <a:defRPr sz="3200">
                <a:solidFill>
                  <a:schemeClr val="bg1"/>
                </a:solidFill>
                <a:latin typeface="Georgia" panose="02040502050405020303" pitchFamily="18" charset="0"/>
              </a:defRPr>
            </a:lvl3pPr>
            <a:lvl4pPr marL="1371600" indent="0">
              <a:buNone/>
              <a:defRPr sz="3200">
                <a:solidFill>
                  <a:schemeClr val="bg1"/>
                </a:solidFill>
                <a:latin typeface="Georgia" panose="02040502050405020303" pitchFamily="18" charset="0"/>
              </a:defRPr>
            </a:lvl4pPr>
            <a:lvl5pPr marL="1828800" indent="0">
              <a:buNone/>
              <a:defRPr sz="3200">
                <a:solidFill>
                  <a:schemeClr val="bg1"/>
                </a:solidFill>
                <a:latin typeface="Georgia" panose="02040502050405020303" pitchFamily="18" charset="0"/>
              </a:defRPr>
            </a:lvl5pPr>
          </a:lstStyle>
          <a:p>
            <a:pPr lvl="0"/>
            <a:r>
              <a:rPr lang="en-US" dirty="0" smtClean="0"/>
              <a:t>Click to edit slide title</a:t>
            </a:r>
            <a:endParaRPr lang="en-GB" dirty="0"/>
          </a:p>
        </p:txBody>
      </p:sp>
      <p:sp>
        <p:nvSpPr>
          <p:cNvPr id="21" name="Text Placeholder 10"/>
          <p:cNvSpPr>
            <a:spLocks noGrp="1"/>
          </p:cNvSpPr>
          <p:nvPr>
            <p:ph type="body" sz="quarter" idx="12" hasCustomPrompt="1"/>
          </p:nvPr>
        </p:nvSpPr>
        <p:spPr>
          <a:xfrm>
            <a:off x="550863" y="1773238"/>
            <a:ext cx="5545137" cy="4543425"/>
          </a:xfrm>
          <a:prstGeom prst="rect">
            <a:avLst/>
          </a:prstGeom>
        </p:spPr>
        <p:txBody>
          <a:bodyPr/>
          <a:lstStyle>
            <a:lvl1pPr marL="0" indent="0">
              <a:buNone/>
              <a:defRPr sz="2000" baseline="0">
                <a:solidFill>
                  <a:schemeClr val="bg1"/>
                </a:solidFill>
                <a:latin typeface="Georgia" panose="02040502050405020303" pitchFamily="18" charset="0"/>
              </a:defRPr>
            </a:lvl1pPr>
            <a:lvl2pPr>
              <a:defRPr>
                <a:solidFill>
                  <a:schemeClr val="bg1"/>
                </a:solidFill>
                <a:latin typeface="Georgia" panose="02040502050405020303" pitchFamily="18" charset="0"/>
              </a:defRPr>
            </a:lvl2pPr>
            <a:lvl3pPr>
              <a:defRPr>
                <a:solidFill>
                  <a:schemeClr val="bg1"/>
                </a:solidFill>
                <a:latin typeface="Georgia" panose="02040502050405020303" pitchFamily="18" charset="0"/>
              </a:defRPr>
            </a:lvl3pPr>
            <a:lvl4pPr>
              <a:defRPr>
                <a:solidFill>
                  <a:schemeClr val="bg1"/>
                </a:solidFill>
                <a:latin typeface="Georgia" panose="02040502050405020303" pitchFamily="18" charset="0"/>
              </a:defRPr>
            </a:lvl4pPr>
            <a:lvl5pPr>
              <a:defRPr>
                <a:solidFill>
                  <a:schemeClr val="bg1"/>
                </a:solidFill>
                <a:latin typeface="Georgia" panose="02040502050405020303" pitchFamily="18" charset="0"/>
              </a:defRPr>
            </a:lvl5pPr>
          </a:lstStyle>
          <a:p>
            <a:pPr lvl="0"/>
            <a:r>
              <a:rPr lang="en-US" dirty="0" smtClean="0"/>
              <a:t>Click to edit body copy</a:t>
            </a:r>
          </a:p>
        </p:txBody>
      </p:sp>
      <p:sp>
        <p:nvSpPr>
          <p:cNvPr id="6" name="Rectangle 5"/>
          <p:cNvSpPr/>
          <p:nvPr userDrawn="1"/>
        </p:nvSpPr>
        <p:spPr>
          <a:xfrm>
            <a:off x="9791700" y="0"/>
            <a:ext cx="2352672" cy="1214438"/>
          </a:xfrm>
          <a:prstGeom prst="rect">
            <a:avLst/>
          </a:prstGeom>
          <a:solidFill>
            <a:srgbClr val="0042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8143" y="175573"/>
            <a:ext cx="1720433" cy="673096"/>
          </a:xfrm>
          <a:prstGeom prst="rect">
            <a:avLst/>
          </a:prstGeom>
        </p:spPr>
      </p:pic>
    </p:spTree>
    <p:extLst>
      <p:ext uri="{BB962C8B-B14F-4D97-AF65-F5344CB8AC3E}">
        <p14:creationId xmlns:p14="http://schemas.microsoft.com/office/powerpoint/2010/main" val="315716777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ext and image">
    <p:bg>
      <p:bgPr>
        <a:solidFill>
          <a:schemeClr val="bg1"/>
        </a:solidFill>
        <a:effectLst/>
      </p:bgPr>
    </p:bg>
    <p:spTree>
      <p:nvGrpSpPr>
        <p:cNvPr id="1" name=""/>
        <p:cNvGrpSpPr/>
        <p:nvPr/>
      </p:nvGrpSpPr>
      <p:grpSpPr>
        <a:xfrm>
          <a:off x="0" y="0"/>
          <a:ext cx="0" cy="0"/>
          <a:chOff x="0" y="0"/>
          <a:chExt cx="0" cy="0"/>
        </a:xfrm>
      </p:grpSpPr>
      <p:pic>
        <p:nvPicPr>
          <p:cNvPr id="14" name="Picture 13" descr="header white_2016_no shadow_widescreen-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2191999" cy="1349248"/>
          </a:xfrm>
          <a:prstGeom prst="rect">
            <a:avLst/>
          </a:prstGeom>
        </p:spPr>
      </p:pic>
      <p:sp>
        <p:nvSpPr>
          <p:cNvPr id="15" name="Picture Placeholder 2"/>
          <p:cNvSpPr>
            <a:spLocks noGrp="1"/>
          </p:cNvSpPr>
          <p:nvPr>
            <p:ph type="pic" sz="quarter" idx="10"/>
          </p:nvPr>
        </p:nvSpPr>
        <p:spPr>
          <a:xfrm>
            <a:off x="6443663" y="1789113"/>
            <a:ext cx="5291137" cy="4527550"/>
          </a:xfrm>
          <a:prstGeom prst="rect">
            <a:avLst/>
          </a:prstGeom>
        </p:spPr>
        <p:txBody>
          <a:bodyPr/>
          <a:lstStyle/>
          <a:p>
            <a:endParaRPr lang="en-GB" dirty="0"/>
          </a:p>
        </p:txBody>
      </p:sp>
      <p:sp>
        <p:nvSpPr>
          <p:cNvPr id="16" name="Text Placeholder 4"/>
          <p:cNvSpPr>
            <a:spLocks noGrp="1"/>
          </p:cNvSpPr>
          <p:nvPr>
            <p:ph type="body" sz="quarter" idx="11" hasCustomPrompt="1"/>
          </p:nvPr>
        </p:nvSpPr>
        <p:spPr>
          <a:xfrm>
            <a:off x="454025" y="228599"/>
            <a:ext cx="9420225" cy="1235075"/>
          </a:xfrm>
          <a:prstGeom prst="rect">
            <a:avLst/>
          </a:prstGeom>
        </p:spPr>
        <p:txBody>
          <a:bodyPr/>
          <a:lstStyle>
            <a:lvl1pPr marL="0" indent="0">
              <a:buNone/>
              <a:defRPr sz="3200">
                <a:solidFill>
                  <a:srgbClr val="DA0042"/>
                </a:solidFill>
                <a:latin typeface="Georgia" panose="02040502050405020303" pitchFamily="18" charset="0"/>
              </a:defRPr>
            </a:lvl1pPr>
            <a:lvl2pPr marL="457200" indent="0">
              <a:buNone/>
              <a:defRPr sz="3200">
                <a:solidFill>
                  <a:schemeClr val="bg1"/>
                </a:solidFill>
                <a:latin typeface="Georgia" panose="02040502050405020303" pitchFamily="18" charset="0"/>
              </a:defRPr>
            </a:lvl2pPr>
            <a:lvl3pPr marL="914400" indent="0">
              <a:buNone/>
              <a:defRPr sz="3200">
                <a:solidFill>
                  <a:schemeClr val="bg1"/>
                </a:solidFill>
                <a:latin typeface="Georgia" panose="02040502050405020303" pitchFamily="18" charset="0"/>
              </a:defRPr>
            </a:lvl3pPr>
            <a:lvl4pPr marL="1371600" indent="0">
              <a:buNone/>
              <a:defRPr sz="3200">
                <a:solidFill>
                  <a:schemeClr val="bg1"/>
                </a:solidFill>
                <a:latin typeface="Georgia" panose="02040502050405020303" pitchFamily="18" charset="0"/>
              </a:defRPr>
            </a:lvl4pPr>
            <a:lvl5pPr marL="1828800" indent="0">
              <a:buNone/>
              <a:defRPr sz="3200">
                <a:solidFill>
                  <a:schemeClr val="bg1"/>
                </a:solidFill>
                <a:latin typeface="Georgia" panose="02040502050405020303" pitchFamily="18" charset="0"/>
              </a:defRPr>
            </a:lvl5pPr>
          </a:lstStyle>
          <a:p>
            <a:pPr lvl="0"/>
            <a:r>
              <a:rPr lang="en-US" dirty="0" smtClean="0"/>
              <a:t>Click to edit slide title</a:t>
            </a:r>
            <a:endParaRPr lang="en-GB" dirty="0"/>
          </a:p>
        </p:txBody>
      </p:sp>
      <p:sp>
        <p:nvSpPr>
          <p:cNvPr id="17" name="Text Placeholder 10"/>
          <p:cNvSpPr>
            <a:spLocks noGrp="1"/>
          </p:cNvSpPr>
          <p:nvPr>
            <p:ph type="body" sz="quarter" idx="12" hasCustomPrompt="1"/>
          </p:nvPr>
        </p:nvSpPr>
        <p:spPr>
          <a:xfrm>
            <a:off x="550863" y="1773238"/>
            <a:ext cx="5545137" cy="4543425"/>
          </a:xfrm>
          <a:prstGeom prst="rect">
            <a:avLst/>
          </a:prstGeom>
        </p:spPr>
        <p:txBody>
          <a:bodyPr/>
          <a:lstStyle>
            <a:lvl1pPr marL="0" indent="0">
              <a:buNone/>
              <a:defRPr sz="2000" baseline="0">
                <a:solidFill>
                  <a:srgbClr val="004288"/>
                </a:solidFill>
                <a:latin typeface="Georgia" panose="02040502050405020303" pitchFamily="18" charset="0"/>
              </a:defRPr>
            </a:lvl1pPr>
            <a:lvl2pPr>
              <a:defRPr>
                <a:solidFill>
                  <a:schemeClr val="bg1"/>
                </a:solidFill>
                <a:latin typeface="Georgia" panose="02040502050405020303" pitchFamily="18" charset="0"/>
              </a:defRPr>
            </a:lvl2pPr>
            <a:lvl3pPr>
              <a:defRPr>
                <a:solidFill>
                  <a:schemeClr val="bg1"/>
                </a:solidFill>
                <a:latin typeface="Georgia" panose="02040502050405020303" pitchFamily="18" charset="0"/>
              </a:defRPr>
            </a:lvl3pPr>
            <a:lvl4pPr>
              <a:defRPr>
                <a:solidFill>
                  <a:schemeClr val="bg1"/>
                </a:solidFill>
                <a:latin typeface="Georgia" panose="02040502050405020303" pitchFamily="18" charset="0"/>
              </a:defRPr>
            </a:lvl4pPr>
            <a:lvl5pPr>
              <a:defRPr>
                <a:solidFill>
                  <a:schemeClr val="bg1"/>
                </a:solidFill>
                <a:latin typeface="Georgia" panose="02040502050405020303" pitchFamily="18" charset="0"/>
              </a:defRPr>
            </a:lvl5pPr>
          </a:lstStyle>
          <a:p>
            <a:pPr lvl="0"/>
            <a:r>
              <a:rPr lang="en-US" dirty="0" smtClean="0"/>
              <a:t>Click to edit body copy</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77669" y="175139"/>
            <a:ext cx="1710908" cy="670997"/>
          </a:xfrm>
          <a:prstGeom prst="rect">
            <a:avLst/>
          </a:prstGeom>
        </p:spPr>
      </p:pic>
    </p:spTree>
    <p:extLst>
      <p:ext uri="{BB962C8B-B14F-4D97-AF65-F5344CB8AC3E}">
        <p14:creationId xmlns:p14="http://schemas.microsoft.com/office/powerpoint/2010/main" val="246375405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 to Action page">
    <p:spTree>
      <p:nvGrpSpPr>
        <p:cNvPr id="1" name=""/>
        <p:cNvGrpSpPr/>
        <p:nvPr/>
      </p:nvGrpSpPr>
      <p:grpSpPr>
        <a:xfrm>
          <a:off x="0" y="0"/>
          <a:ext cx="0" cy="0"/>
          <a:chOff x="0" y="0"/>
          <a:chExt cx="0" cy="0"/>
        </a:xfrm>
      </p:grpSpPr>
      <p:sp>
        <p:nvSpPr>
          <p:cNvPr id="20" name="Rectangle 19"/>
          <p:cNvSpPr/>
          <p:nvPr userDrawn="1"/>
        </p:nvSpPr>
        <p:spPr>
          <a:xfrm>
            <a:off x="2679975" y="2245367"/>
            <a:ext cx="6831413" cy="2238003"/>
          </a:xfrm>
          <a:prstGeom prst="rect">
            <a:avLst/>
          </a:prstGeom>
          <a:solidFill>
            <a:srgbClr val="DA00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2" hasCustomPrompt="1"/>
          </p:nvPr>
        </p:nvSpPr>
        <p:spPr>
          <a:xfrm>
            <a:off x="3019425" y="2543175"/>
            <a:ext cx="6134100" cy="1562100"/>
          </a:xfrm>
          <a:prstGeom prst="rect">
            <a:avLst/>
          </a:prstGeom>
        </p:spPr>
        <p:txBody>
          <a:bodyPr/>
          <a:lstStyle>
            <a:lvl1pPr marL="0" indent="0" algn="ctr">
              <a:buNone/>
              <a:defRPr sz="2000" baseline="0">
                <a:solidFill>
                  <a:schemeClr val="bg1"/>
                </a:solidFill>
                <a:latin typeface="Georgia" panose="02040502050405020303" pitchFamily="18" charset="0"/>
              </a:defRPr>
            </a:lvl1pPr>
            <a:lvl2pPr marL="457200" indent="0" algn="ctr">
              <a:buNone/>
              <a:defRPr sz="2000">
                <a:solidFill>
                  <a:schemeClr val="bg1"/>
                </a:solidFill>
                <a:latin typeface="Georgia" panose="02040502050405020303" pitchFamily="18" charset="0"/>
              </a:defRPr>
            </a:lvl2pPr>
            <a:lvl3pPr marL="914400" indent="0" algn="ctr">
              <a:buNone/>
              <a:defRPr sz="2000">
                <a:solidFill>
                  <a:schemeClr val="bg1"/>
                </a:solidFill>
                <a:latin typeface="Georgia" panose="02040502050405020303" pitchFamily="18" charset="0"/>
              </a:defRPr>
            </a:lvl3pPr>
            <a:lvl4pPr marL="1371600" indent="0" algn="ctr">
              <a:buNone/>
              <a:defRPr sz="2000">
                <a:solidFill>
                  <a:schemeClr val="bg1"/>
                </a:solidFill>
                <a:latin typeface="Georgia" panose="02040502050405020303" pitchFamily="18" charset="0"/>
              </a:defRPr>
            </a:lvl4pPr>
            <a:lvl5pPr marL="1828800" indent="0" algn="ctr">
              <a:buNone/>
              <a:defRPr sz="2000">
                <a:solidFill>
                  <a:schemeClr val="bg1"/>
                </a:solidFill>
                <a:latin typeface="Georgia" panose="02040502050405020303" pitchFamily="18" charset="0"/>
              </a:defRPr>
            </a:lvl5pPr>
          </a:lstStyle>
          <a:p>
            <a:pPr lvl="0"/>
            <a:r>
              <a:rPr lang="en-US" dirty="0" smtClean="0"/>
              <a:t>Click to add in calls to action </a:t>
            </a:r>
          </a:p>
          <a:p>
            <a:pPr lvl="0"/>
            <a:r>
              <a:rPr lang="en-US" dirty="0" smtClean="0"/>
              <a:t>(address, email, web, telephone, </a:t>
            </a:r>
            <a:r>
              <a:rPr lang="en-US" dirty="0" err="1" smtClean="0"/>
              <a:t>etc</a:t>
            </a:r>
            <a:r>
              <a:rPr lang="en-US" dirty="0" smtClean="0"/>
              <a:t>)</a:t>
            </a:r>
            <a:endParaRPr lang="en-GB" dirty="0"/>
          </a:p>
        </p:txBody>
      </p:sp>
      <p:grpSp>
        <p:nvGrpSpPr>
          <p:cNvPr id="7" name="Group 6"/>
          <p:cNvGrpSpPr/>
          <p:nvPr userDrawn="1"/>
        </p:nvGrpSpPr>
        <p:grpSpPr>
          <a:xfrm>
            <a:off x="2544346" y="4483370"/>
            <a:ext cx="7114004" cy="806823"/>
            <a:chOff x="2269738" y="3719957"/>
            <a:chExt cx="6565004" cy="806823"/>
          </a:xfrm>
        </p:grpSpPr>
        <p:sp>
          <p:nvSpPr>
            <p:cNvPr id="8" name="Rectangle 7"/>
            <p:cNvSpPr/>
            <p:nvPr userDrawn="1"/>
          </p:nvSpPr>
          <p:spPr>
            <a:xfrm>
              <a:off x="2398392" y="3719957"/>
              <a:ext cx="6307697" cy="806823"/>
            </a:xfrm>
            <a:prstGeom prst="rect">
              <a:avLst/>
            </a:prstGeom>
            <a:solidFill>
              <a:srgbClr val="0045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userDrawn="1"/>
          </p:nvSpPr>
          <p:spPr>
            <a:xfrm>
              <a:off x="2269738" y="3900230"/>
              <a:ext cx="6565004" cy="446276"/>
            </a:xfrm>
            <a:prstGeom prst="rect">
              <a:avLst/>
            </a:prstGeom>
            <a:noFill/>
          </p:spPr>
          <p:txBody>
            <a:bodyPr wrap="square" rtlCol="0">
              <a:spAutoFit/>
            </a:bodyPr>
            <a:lstStyle/>
            <a:p>
              <a:pPr algn="ctr"/>
              <a:r>
                <a:rPr lang="en-US" sz="2300" dirty="0" smtClean="0">
                  <a:solidFill>
                    <a:schemeClr val="bg1"/>
                  </a:solidFill>
                  <a:latin typeface="Georgia"/>
                  <a:cs typeface="Georgia"/>
                </a:rPr>
                <a:t>www.rcn.org.uk</a:t>
              </a:r>
            </a:p>
          </p:txBody>
        </p:sp>
      </p:gr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2755" y="473074"/>
            <a:ext cx="2726490" cy="1069295"/>
          </a:xfrm>
          <a:prstGeom prst="rect">
            <a:avLst/>
          </a:prstGeom>
        </p:spPr>
      </p:pic>
    </p:spTree>
    <p:extLst>
      <p:ext uri="{BB962C8B-B14F-4D97-AF65-F5344CB8AC3E}">
        <p14:creationId xmlns:p14="http://schemas.microsoft.com/office/powerpoint/2010/main" val="700296968"/>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3475">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 to Action page_v2">
    <p:spTree>
      <p:nvGrpSpPr>
        <p:cNvPr id="1" name=""/>
        <p:cNvGrpSpPr/>
        <p:nvPr/>
      </p:nvGrpSpPr>
      <p:grpSpPr>
        <a:xfrm>
          <a:off x="0" y="0"/>
          <a:ext cx="0" cy="0"/>
          <a:chOff x="0" y="0"/>
          <a:chExt cx="0" cy="0"/>
        </a:xfrm>
      </p:grpSpPr>
      <p:grpSp>
        <p:nvGrpSpPr>
          <p:cNvPr id="2" name="Group 1"/>
          <p:cNvGrpSpPr/>
          <p:nvPr userDrawn="1"/>
        </p:nvGrpSpPr>
        <p:grpSpPr>
          <a:xfrm>
            <a:off x="2812663" y="4705265"/>
            <a:ext cx="6565004" cy="806823"/>
            <a:chOff x="2269738" y="3719957"/>
            <a:chExt cx="6565004" cy="806823"/>
          </a:xfrm>
        </p:grpSpPr>
        <p:sp>
          <p:nvSpPr>
            <p:cNvPr id="19" name="Rectangle 18"/>
            <p:cNvSpPr/>
            <p:nvPr userDrawn="1"/>
          </p:nvSpPr>
          <p:spPr>
            <a:xfrm>
              <a:off x="2398392" y="3719957"/>
              <a:ext cx="6307697" cy="806823"/>
            </a:xfrm>
            <a:prstGeom prst="rect">
              <a:avLst/>
            </a:prstGeom>
            <a:solidFill>
              <a:srgbClr val="0045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p:cNvSpPr txBox="1"/>
            <p:nvPr userDrawn="1"/>
          </p:nvSpPr>
          <p:spPr>
            <a:xfrm>
              <a:off x="2269738" y="3900230"/>
              <a:ext cx="6565004" cy="446276"/>
            </a:xfrm>
            <a:prstGeom prst="rect">
              <a:avLst/>
            </a:prstGeom>
            <a:noFill/>
          </p:spPr>
          <p:txBody>
            <a:bodyPr wrap="square" rtlCol="0">
              <a:spAutoFit/>
            </a:bodyPr>
            <a:lstStyle/>
            <a:p>
              <a:pPr algn="ctr"/>
              <a:r>
                <a:rPr lang="en-US" sz="2300" dirty="0" smtClean="0">
                  <a:solidFill>
                    <a:schemeClr val="bg1"/>
                  </a:solidFill>
                  <a:latin typeface="Georgia"/>
                  <a:cs typeface="Georgia"/>
                </a:rPr>
                <a:t>www.rcn.org.uk</a:t>
              </a:r>
            </a:p>
          </p:txBody>
        </p:sp>
      </p:grpSp>
      <p:sp>
        <p:nvSpPr>
          <p:cNvPr id="4" name="Text Placeholder 3"/>
          <p:cNvSpPr>
            <a:spLocks noGrp="1"/>
          </p:cNvSpPr>
          <p:nvPr>
            <p:ph type="body" sz="quarter" idx="12" hasCustomPrompt="1"/>
          </p:nvPr>
        </p:nvSpPr>
        <p:spPr>
          <a:xfrm>
            <a:off x="2941317" y="1809749"/>
            <a:ext cx="6307697" cy="2371725"/>
          </a:xfrm>
          <a:prstGeom prst="rect">
            <a:avLst/>
          </a:prstGeom>
        </p:spPr>
        <p:txBody>
          <a:bodyPr/>
          <a:lstStyle>
            <a:lvl1pPr marL="0" indent="0" algn="ctr">
              <a:buNone/>
              <a:defRPr sz="2000" baseline="0">
                <a:latin typeface="Georgia" panose="02040502050405020303" pitchFamily="18" charset="0"/>
              </a:defRPr>
            </a:lvl1pPr>
            <a:lvl2pPr marL="457200" indent="0" algn="ctr">
              <a:buNone/>
              <a:defRPr sz="2000">
                <a:latin typeface="Georgia" panose="02040502050405020303" pitchFamily="18" charset="0"/>
              </a:defRPr>
            </a:lvl2pPr>
            <a:lvl3pPr marL="914400" indent="0" algn="ctr">
              <a:buNone/>
              <a:defRPr sz="2000">
                <a:latin typeface="Georgia" panose="02040502050405020303" pitchFamily="18" charset="0"/>
              </a:defRPr>
            </a:lvl3pPr>
            <a:lvl4pPr marL="1371600" indent="0" algn="ctr">
              <a:buNone/>
              <a:defRPr sz="2000">
                <a:latin typeface="Georgia" panose="02040502050405020303" pitchFamily="18" charset="0"/>
              </a:defRPr>
            </a:lvl4pPr>
            <a:lvl5pPr marL="1828800" indent="0" algn="ctr">
              <a:buNone/>
              <a:defRPr sz="2000">
                <a:latin typeface="Georgia" panose="02040502050405020303" pitchFamily="18" charset="0"/>
              </a:defRPr>
            </a:lvl5pPr>
          </a:lstStyle>
          <a:p>
            <a:pPr lvl="0"/>
            <a:r>
              <a:rPr lang="en-US" dirty="0" smtClean="0"/>
              <a:t>Click to add in calls to action</a:t>
            </a:r>
          </a:p>
          <a:p>
            <a:pPr lvl="0"/>
            <a:r>
              <a:rPr lang="en-US" dirty="0" smtClean="0"/>
              <a:t>(address, email, telephone number, </a:t>
            </a:r>
            <a:r>
              <a:rPr lang="en-US" dirty="0" err="1" smtClean="0"/>
              <a:t>etc</a:t>
            </a:r>
            <a:r>
              <a:rPr lang="en-US" dirty="0" smtClean="0"/>
              <a:t>)</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2755" y="473074"/>
            <a:ext cx="2726490" cy="1069295"/>
          </a:xfrm>
          <a:prstGeom prst="rect">
            <a:avLst/>
          </a:prstGeom>
        </p:spPr>
      </p:pic>
    </p:spTree>
    <p:extLst>
      <p:ext uri="{BB962C8B-B14F-4D97-AF65-F5344CB8AC3E}">
        <p14:creationId xmlns:p14="http://schemas.microsoft.com/office/powerpoint/2010/main" val="2158832183"/>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3475">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481477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24070"/>
      </p:ext>
    </p:extLst>
  </p:cSld>
  <p:clrMap bg1="lt1" tx1="dk1" bg2="lt2" tx2="dk2" accent1="accent1" accent2="accent2" accent3="accent3" accent4="accent4" accent5="accent5" accent6="accent6" hlink="hlink" folHlink="folHlink"/>
  <p:sldLayoutIdLst>
    <p:sldLayoutId id="2147483649" r:id="rId1"/>
    <p:sldLayoutId id="2147483676" r:id="rId2"/>
    <p:sldLayoutId id="2147483680" r:id="rId3"/>
    <p:sldLayoutId id="2147483683" r:id="rId4"/>
    <p:sldLayoutId id="2147483682" r:id="rId5"/>
    <p:sldLayoutId id="2147483694" r:id="rId6"/>
    <p:sldLayoutId id="2147483689" r:id="rId7"/>
    <p:sldLayoutId id="2147483690" r:id="rId8"/>
    <p:sldLayoutId id="2147483692" r:id="rId9"/>
    <p:sldLayoutId id="2147483674" r:id="rId10"/>
    <p:sldLayoutId id="2147483673" r:id="rId11"/>
    <p:sldLayoutId id="214748365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873458" y="3193575"/>
            <a:ext cx="10447866" cy="3016155"/>
          </a:xfrm>
        </p:spPr>
        <p:txBody>
          <a:bodyPr>
            <a:normAutofit lnSpcReduction="10000"/>
          </a:bodyPr>
          <a:lstStyle/>
          <a:p>
            <a:r>
              <a:rPr lang="en-GB" sz="4000" dirty="0" smtClean="0"/>
              <a:t>Advanced Practice, Regulation &amp; Credentialing</a:t>
            </a:r>
            <a:endParaRPr lang="en-GB" sz="4000" dirty="0"/>
          </a:p>
          <a:p>
            <a:r>
              <a:rPr lang="en-GB" sz="4000" dirty="0" smtClean="0"/>
              <a:t>RLH Professional </a:t>
            </a:r>
            <a:r>
              <a:rPr lang="en-GB" sz="4000" dirty="0"/>
              <a:t>Nurse and AHP Forum</a:t>
            </a:r>
            <a:endParaRPr lang="en-GB" sz="4000" dirty="0" smtClean="0"/>
          </a:p>
          <a:p>
            <a:r>
              <a:rPr lang="en-GB" sz="4000" dirty="0" smtClean="0"/>
              <a:t>Elaine Whitby</a:t>
            </a:r>
          </a:p>
          <a:p>
            <a:r>
              <a:rPr lang="en-GB" sz="4000" dirty="0" smtClean="0"/>
              <a:t>Jan 2018</a:t>
            </a:r>
          </a:p>
          <a:p>
            <a:endParaRPr lang="en-GB" sz="4000" dirty="0"/>
          </a:p>
        </p:txBody>
      </p:sp>
    </p:spTree>
    <p:extLst>
      <p:ext uri="{BB962C8B-B14F-4D97-AF65-F5344CB8AC3E}">
        <p14:creationId xmlns:p14="http://schemas.microsoft.com/office/powerpoint/2010/main" val="1796345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000" dirty="0" smtClean="0"/>
              <a:t>Any burning questions/issues?</a:t>
            </a:r>
            <a:endParaRPr lang="en-GB" sz="4000" dirty="0"/>
          </a:p>
        </p:txBody>
      </p:sp>
      <p:sp>
        <p:nvSpPr>
          <p:cNvPr id="3" name="Text Placeholder 2"/>
          <p:cNvSpPr>
            <a:spLocks noGrp="1"/>
          </p:cNvSpPr>
          <p:nvPr>
            <p:ph type="body" sz="quarter" idx="11"/>
          </p:nvPr>
        </p:nvSpPr>
        <p:spPr/>
        <p:txBody>
          <a:bodyPr/>
          <a:lstStyle/>
          <a:p>
            <a:r>
              <a:rPr lang="en-GB" sz="2800" dirty="0" smtClean="0"/>
              <a:t>What (if anything) have you heard that you want to check out</a:t>
            </a:r>
            <a:r>
              <a:rPr lang="en-GB" sz="2800" dirty="0"/>
              <a:t>? </a:t>
            </a:r>
            <a:endParaRPr lang="en-GB" sz="2800" dirty="0" smtClean="0"/>
          </a:p>
          <a:p>
            <a:endParaRPr lang="en-GB" sz="2800" dirty="0"/>
          </a:p>
          <a:p>
            <a:r>
              <a:rPr lang="en-GB" sz="2800" dirty="0" smtClean="0"/>
              <a:t>Are there any specific, current issues you want to explore with your peers?</a:t>
            </a:r>
            <a:endParaRPr lang="en-GB" sz="2800" dirty="0"/>
          </a:p>
        </p:txBody>
      </p:sp>
    </p:spTree>
    <p:extLst>
      <p:ext uri="{BB962C8B-B14F-4D97-AF65-F5344CB8AC3E}">
        <p14:creationId xmlns:p14="http://schemas.microsoft.com/office/powerpoint/2010/main" val="135481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GB" sz="4000" dirty="0" smtClean="0"/>
              <a:t>Topics</a:t>
            </a:r>
            <a:endParaRPr lang="en-GB" sz="4000" dirty="0"/>
          </a:p>
        </p:txBody>
      </p:sp>
      <p:sp>
        <p:nvSpPr>
          <p:cNvPr id="6" name="Text Placeholder 5"/>
          <p:cNvSpPr>
            <a:spLocks noGrp="1"/>
          </p:cNvSpPr>
          <p:nvPr>
            <p:ph type="body" sz="quarter" idx="11"/>
          </p:nvPr>
        </p:nvSpPr>
        <p:spPr>
          <a:xfrm>
            <a:off x="1924050" y="1628774"/>
            <a:ext cx="7683500" cy="4676491"/>
          </a:xfrm>
        </p:spPr>
        <p:txBody>
          <a:bodyPr/>
          <a:lstStyle/>
          <a:p>
            <a:pPr marL="457200" lvl="0" indent="-457200">
              <a:buFont typeface="Arial" panose="020B0604020202020204" pitchFamily="34" charset="0"/>
              <a:buChar char="•"/>
            </a:pPr>
            <a:r>
              <a:rPr lang="en-GB" sz="2800" dirty="0" smtClean="0"/>
              <a:t>Context setting:</a:t>
            </a:r>
          </a:p>
          <a:p>
            <a:pPr marL="914400" lvl="1" indent="-457200">
              <a:buFont typeface="Arial" panose="020B0604020202020204" pitchFamily="34" charset="0"/>
              <a:buChar char="•"/>
            </a:pPr>
            <a:r>
              <a:rPr lang="en-GB" sz="2800" dirty="0" smtClean="0"/>
              <a:t>Roles &amp; titles</a:t>
            </a:r>
          </a:p>
          <a:p>
            <a:pPr marL="914400" lvl="1" indent="-457200">
              <a:buFont typeface="Arial" panose="020B0604020202020204" pitchFamily="34" charset="0"/>
              <a:buChar char="•"/>
            </a:pPr>
            <a:r>
              <a:rPr lang="en-GB" sz="2800" dirty="0" smtClean="0"/>
              <a:t>Regulation</a:t>
            </a:r>
          </a:p>
          <a:p>
            <a:pPr marL="914400" lvl="1" indent="-457200">
              <a:buFont typeface="Arial" panose="020B0604020202020204" pitchFamily="34" charset="0"/>
              <a:buChar char="•"/>
            </a:pPr>
            <a:r>
              <a:rPr lang="en-GB" sz="2800" dirty="0" smtClean="0"/>
              <a:t>Advanced Practice developments</a:t>
            </a:r>
          </a:p>
          <a:p>
            <a:pPr marL="914400" lvl="1" indent="-457200">
              <a:buFont typeface="Arial" panose="020B0604020202020204" pitchFamily="34" charset="0"/>
              <a:buChar char="•"/>
            </a:pPr>
            <a:endParaRPr lang="en-GB" sz="2800" dirty="0" smtClean="0"/>
          </a:p>
          <a:p>
            <a:pPr marL="457200" indent="-457200">
              <a:buFont typeface="Arial" panose="020B0604020202020204" pitchFamily="34" charset="0"/>
              <a:buChar char="•"/>
            </a:pPr>
            <a:r>
              <a:rPr lang="en-GB" sz="2800" dirty="0" smtClean="0"/>
              <a:t>RCN </a:t>
            </a:r>
            <a:r>
              <a:rPr lang="en-GB" sz="2800" dirty="0"/>
              <a:t>Advanced Level Nursing Practice </a:t>
            </a:r>
            <a:r>
              <a:rPr lang="en-GB" sz="2800" dirty="0" smtClean="0"/>
              <a:t>Credentialing</a:t>
            </a:r>
          </a:p>
          <a:p>
            <a:endParaRPr lang="en-GB" sz="2800" dirty="0" smtClean="0"/>
          </a:p>
          <a:p>
            <a:endParaRPr lang="en-GB" sz="2800" dirty="0"/>
          </a:p>
        </p:txBody>
      </p:sp>
    </p:spTree>
    <p:extLst>
      <p:ext uri="{BB962C8B-B14F-4D97-AF65-F5344CB8AC3E}">
        <p14:creationId xmlns:p14="http://schemas.microsoft.com/office/powerpoint/2010/main" val="17454202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1801" y="245660"/>
            <a:ext cx="9592007" cy="845948"/>
          </a:xfrm>
        </p:spPr>
        <p:txBody>
          <a:bodyPr/>
          <a:lstStyle/>
          <a:p>
            <a:r>
              <a:rPr lang="en-GB" sz="3600" dirty="0" smtClean="0"/>
              <a:t>What’s in a name?</a:t>
            </a:r>
            <a:endParaRPr lang="en-GB" sz="3600" dirty="0"/>
          </a:p>
        </p:txBody>
      </p:sp>
      <p:sp>
        <p:nvSpPr>
          <p:cNvPr id="3" name="Text Placeholder 2"/>
          <p:cNvSpPr>
            <a:spLocks noGrp="1"/>
          </p:cNvSpPr>
          <p:nvPr>
            <p:ph type="body" sz="quarter" idx="11"/>
          </p:nvPr>
        </p:nvSpPr>
        <p:spPr>
          <a:xfrm>
            <a:off x="1160060" y="1628774"/>
            <a:ext cx="10153934" cy="5085925"/>
          </a:xfrm>
        </p:spPr>
        <p:txBody>
          <a:bodyPr/>
          <a:lstStyle/>
          <a:p>
            <a:pPr>
              <a:buFont typeface="Wingdings" panose="05000000000000000000" pitchFamily="2" charset="2"/>
              <a:buChar char="§"/>
            </a:pPr>
            <a:r>
              <a:rPr lang="en-US" sz="2400" dirty="0"/>
              <a:t>Inconsistencies in the use of the term ‘advanced practice’ and a wide range of roles carry the title ‘nurse specialist’, ‘specialist nurse’, ‘clinical nurse specialist’, ‘nurse practitioner’ and ‘advanced nurse practitioner</a:t>
            </a:r>
            <a:r>
              <a:rPr lang="en-US" sz="2400" dirty="0" smtClean="0"/>
              <a:t>’</a:t>
            </a:r>
            <a:r>
              <a:rPr lang="en-GB" sz="2400" dirty="0"/>
              <a:t> </a:t>
            </a:r>
            <a:r>
              <a:rPr lang="en-GB" sz="2400" dirty="0" smtClean="0"/>
              <a:t>(Alison </a:t>
            </a:r>
            <a:r>
              <a:rPr lang="en-GB" sz="2400" dirty="0"/>
              <a:t>Leary: 600 </a:t>
            </a:r>
            <a:r>
              <a:rPr lang="en-GB" sz="2400" dirty="0" smtClean="0"/>
              <a:t>titles)</a:t>
            </a:r>
            <a:endParaRPr lang="en-GB" sz="2400" dirty="0"/>
          </a:p>
          <a:p>
            <a:pPr>
              <a:buFont typeface="Wingdings" panose="05000000000000000000" pitchFamily="2" charset="2"/>
              <a:buChar char="§"/>
            </a:pPr>
            <a:r>
              <a:rPr lang="en-US" sz="2400" dirty="0" smtClean="0"/>
              <a:t>No </a:t>
            </a:r>
            <a:r>
              <a:rPr lang="en-US" sz="2400" dirty="0"/>
              <a:t>agreement or protection of title for clinical nurse specialists or advanced nurse practitioners </a:t>
            </a:r>
            <a:r>
              <a:rPr lang="en-US" sz="2400" dirty="0" smtClean="0"/>
              <a:t>- adding to the plethora </a:t>
            </a:r>
            <a:r>
              <a:rPr lang="en-US" sz="2400" dirty="0"/>
              <a:t>of titles and </a:t>
            </a:r>
            <a:r>
              <a:rPr lang="en-US" sz="2400" dirty="0" smtClean="0"/>
              <a:t>roles </a:t>
            </a:r>
            <a:endParaRPr lang="en-US" sz="2400" dirty="0"/>
          </a:p>
          <a:p>
            <a:pPr>
              <a:buFont typeface="Wingdings" panose="05000000000000000000" pitchFamily="2" charset="2"/>
              <a:buChar char="§"/>
            </a:pPr>
            <a:r>
              <a:rPr lang="en-US" sz="2400" dirty="0"/>
              <a:t>Inconsistencies in the scope of </a:t>
            </a:r>
            <a:r>
              <a:rPr lang="en-US" sz="2400" dirty="0" smtClean="0"/>
              <a:t>practice and education </a:t>
            </a:r>
            <a:r>
              <a:rPr lang="en-US" sz="2400" dirty="0"/>
              <a:t>and training </a:t>
            </a:r>
            <a:r>
              <a:rPr lang="en-US" sz="2400" dirty="0" smtClean="0"/>
              <a:t>provision, with potential impact </a:t>
            </a:r>
            <a:r>
              <a:rPr lang="en-US" sz="2400" dirty="0"/>
              <a:t>on career </a:t>
            </a:r>
            <a:r>
              <a:rPr lang="en-US" sz="2400" dirty="0" smtClean="0"/>
              <a:t>progression &amp; patient safety</a:t>
            </a:r>
          </a:p>
          <a:p>
            <a:pPr>
              <a:buFont typeface="Wingdings" panose="05000000000000000000" pitchFamily="2" charset="2"/>
              <a:buChar char="§"/>
            </a:pPr>
            <a:r>
              <a:rPr lang="en-GB" sz="2400" dirty="0" smtClean="0"/>
              <a:t>Lack </a:t>
            </a:r>
            <a:r>
              <a:rPr lang="en-GB" sz="2400" dirty="0"/>
              <a:t>of national regulatory framework and </a:t>
            </a:r>
            <a:r>
              <a:rPr lang="en-GB" sz="2400" dirty="0" smtClean="0"/>
              <a:t>standards</a:t>
            </a:r>
          </a:p>
          <a:p>
            <a:pPr>
              <a:buFont typeface="Wingdings" panose="05000000000000000000" pitchFamily="2" charset="2"/>
              <a:buChar char="§"/>
            </a:pPr>
            <a:r>
              <a:rPr lang="en-GB" sz="2400" dirty="0" smtClean="0"/>
              <a:t>Plethora of new, similar level clinical disciplines/roles:     n</a:t>
            </a:r>
            <a:r>
              <a:rPr lang="en-US" sz="2400" dirty="0" smtClean="0"/>
              <a:t>urse/clinician/practitioner?</a:t>
            </a:r>
            <a:endParaRPr lang="en-US" sz="2400" dirty="0"/>
          </a:p>
          <a:p>
            <a:pPr>
              <a:buFont typeface="Wingdings" panose="05000000000000000000" pitchFamily="2" charset="2"/>
              <a:buChar char="§"/>
            </a:pPr>
            <a:endParaRPr lang="en-GB" sz="2400" dirty="0" smtClean="0"/>
          </a:p>
          <a:p>
            <a:pPr>
              <a:buFont typeface="Wingdings" panose="05000000000000000000" pitchFamily="2" charset="2"/>
              <a:buChar char="§"/>
            </a:pPr>
            <a:endParaRPr lang="en-US" sz="2400" dirty="0" smtClean="0"/>
          </a:p>
          <a:p>
            <a:pPr>
              <a:buFont typeface="Wingdings" panose="05000000000000000000" pitchFamily="2" charset="2"/>
              <a:buChar char="§"/>
            </a:pPr>
            <a:endParaRPr lang="en-GB" sz="2400" dirty="0"/>
          </a:p>
          <a:p>
            <a:endParaRPr lang="en-GB" sz="2400" dirty="0"/>
          </a:p>
        </p:txBody>
      </p:sp>
    </p:spTree>
    <p:extLst>
      <p:ext uri="{BB962C8B-B14F-4D97-AF65-F5344CB8AC3E}">
        <p14:creationId xmlns:p14="http://schemas.microsoft.com/office/powerpoint/2010/main" val="2835467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25450" y="123541"/>
            <a:ext cx="9182100" cy="995363"/>
          </a:xfrm>
        </p:spPr>
        <p:txBody>
          <a:bodyPr/>
          <a:lstStyle/>
          <a:p>
            <a:r>
              <a:rPr lang="en-GB" sz="4000" dirty="0" smtClean="0"/>
              <a:t>Emerging roles, regulation &amp; credentialing</a:t>
            </a:r>
          </a:p>
        </p:txBody>
      </p:sp>
      <p:sp>
        <p:nvSpPr>
          <p:cNvPr id="3" name="Text Placeholder 2"/>
          <p:cNvSpPr>
            <a:spLocks noGrp="1"/>
          </p:cNvSpPr>
          <p:nvPr>
            <p:ph type="body" sz="quarter" idx="11"/>
          </p:nvPr>
        </p:nvSpPr>
        <p:spPr>
          <a:xfrm>
            <a:off x="750627" y="1410410"/>
            <a:ext cx="10740787" cy="5317936"/>
          </a:xfrm>
        </p:spPr>
        <p:txBody>
          <a:bodyPr/>
          <a:lstStyle/>
          <a:p>
            <a:pPr>
              <a:lnSpc>
                <a:spcPct val="100000"/>
              </a:lnSpc>
              <a:spcBef>
                <a:spcPts val="0"/>
              </a:spcBef>
            </a:pPr>
            <a:r>
              <a:rPr lang="en-GB" sz="3200" dirty="0" smtClean="0"/>
              <a:t>Regulation v Credentialing v Voluntary Registers</a:t>
            </a:r>
          </a:p>
          <a:p>
            <a:pPr marL="457200" indent="-457200">
              <a:lnSpc>
                <a:spcPct val="100000"/>
              </a:lnSpc>
              <a:spcBef>
                <a:spcPts val="0"/>
              </a:spcBef>
              <a:buFont typeface="Arial" panose="020B0604020202020204" pitchFamily="34" charset="0"/>
              <a:buChar char="•"/>
            </a:pPr>
            <a:r>
              <a:rPr lang="en-GB" sz="2800" dirty="0" smtClean="0"/>
              <a:t>Why credentialing – why not regulation?</a:t>
            </a:r>
          </a:p>
          <a:p>
            <a:pPr marL="457200" indent="-457200">
              <a:lnSpc>
                <a:spcPct val="100000"/>
              </a:lnSpc>
              <a:spcBef>
                <a:spcPts val="0"/>
              </a:spcBef>
              <a:buFont typeface="Arial" panose="020B0604020202020204" pitchFamily="34" charset="0"/>
              <a:buChar char="•"/>
            </a:pPr>
            <a:r>
              <a:rPr lang="en-GB" sz="2800" dirty="0" smtClean="0"/>
              <a:t>Definitions</a:t>
            </a:r>
          </a:p>
          <a:p>
            <a:pPr marL="457200" indent="-457200">
              <a:lnSpc>
                <a:spcPct val="100000"/>
              </a:lnSpc>
              <a:spcBef>
                <a:spcPts val="0"/>
              </a:spcBef>
              <a:buFont typeface="Arial" panose="020B0604020202020204" pitchFamily="34" charset="0"/>
              <a:buChar char="•"/>
            </a:pPr>
            <a:r>
              <a:rPr lang="en-GB" sz="2800" dirty="0" smtClean="0"/>
              <a:t>Strengths &amp; limitations</a:t>
            </a:r>
            <a:endParaRPr lang="en-GB" sz="2800" dirty="0"/>
          </a:p>
          <a:p>
            <a:pPr>
              <a:lnSpc>
                <a:spcPct val="100000"/>
              </a:lnSpc>
              <a:spcBef>
                <a:spcPts val="0"/>
              </a:spcBef>
            </a:pPr>
            <a:endParaRPr lang="en-GB" sz="3200" dirty="0" smtClean="0"/>
          </a:p>
          <a:p>
            <a:pPr>
              <a:lnSpc>
                <a:spcPct val="100000"/>
              </a:lnSpc>
              <a:spcBef>
                <a:spcPts val="0"/>
              </a:spcBef>
            </a:pPr>
            <a:r>
              <a:rPr lang="en-GB" sz="3200" dirty="0" smtClean="0"/>
              <a:t>Rapidly </a:t>
            </a:r>
            <a:r>
              <a:rPr lang="en-GB" sz="3200" dirty="0"/>
              <a:t>changing agenda</a:t>
            </a:r>
          </a:p>
          <a:p>
            <a:pPr>
              <a:lnSpc>
                <a:spcPct val="100000"/>
              </a:lnSpc>
              <a:spcBef>
                <a:spcPts val="0"/>
              </a:spcBef>
            </a:pPr>
            <a:endParaRPr lang="en-GB" sz="3200" dirty="0" smtClean="0"/>
          </a:p>
          <a:p>
            <a:pPr marL="285750" indent="-285750">
              <a:lnSpc>
                <a:spcPct val="100000"/>
              </a:lnSpc>
              <a:spcBef>
                <a:spcPts val="0"/>
              </a:spcBef>
              <a:buFont typeface="Arial" panose="020B0604020202020204" pitchFamily="34" charset="0"/>
              <a:buChar char="•"/>
            </a:pPr>
            <a:endParaRPr lang="en-GB" sz="3200" dirty="0" smtClean="0"/>
          </a:p>
          <a:p>
            <a:pPr>
              <a:lnSpc>
                <a:spcPct val="100000"/>
              </a:lnSpc>
              <a:spcBef>
                <a:spcPts val="0"/>
              </a:spcBef>
            </a:pPr>
            <a:endParaRPr lang="en-GB" sz="3200" dirty="0"/>
          </a:p>
        </p:txBody>
      </p:sp>
    </p:spTree>
    <p:extLst>
      <p:ext uri="{BB962C8B-B14F-4D97-AF65-F5344CB8AC3E}">
        <p14:creationId xmlns:p14="http://schemas.microsoft.com/office/powerpoint/2010/main" val="389727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nSpc>
                <a:spcPct val="100000"/>
              </a:lnSpc>
              <a:spcBef>
                <a:spcPts val="0"/>
              </a:spcBef>
            </a:pPr>
            <a:r>
              <a:rPr lang="en-GB" sz="4000" dirty="0" smtClean="0"/>
              <a:t>Regulation</a:t>
            </a:r>
            <a:endParaRPr lang="en-GB" sz="4000" dirty="0"/>
          </a:p>
        </p:txBody>
      </p:sp>
      <p:sp>
        <p:nvSpPr>
          <p:cNvPr id="3" name="Text Placeholder 2"/>
          <p:cNvSpPr>
            <a:spLocks noGrp="1"/>
          </p:cNvSpPr>
          <p:nvPr>
            <p:ph type="body" sz="quarter" idx="11"/>
          </p:nvPr>
        </p:nvSpPr>
        <p:spPr>
          <a:xfrm>
            <a:off x="586854" y="1378424"/>
            <a:ext cx="11327642" cy="5268036"/>
          </a:xfrm>
        </p:spPr>
        <p:txBody>
          <a:bodyPr/>
          <a:lstStyle/>
          <a:p>
            <a:pPr marL="285750" lvl="0" indent="-285750">
              <a:lnSpc>
                <a:spcPct val="100000"/>
              </a:lnSpc>
              <a:spcBef>
                <a:spcPts val="0"/>
              </a:spcBef>
              <a:buFont typeface="Arial" panose="020B0604020202020204" pitchFamily="34" charset="0"/>
              <a:buChar char="•"/>
            </a:pPr>
            <a:r>
              <a:rPr lang="en-GB" dirty="0" smtClean="0"/>
              <a:t>Purpose: public protection</a:t>
            </a:r>
          </a:p>
          <a:p>
            <a:pPr marL="285750" lvl="0" indent="-285750">
              <a:lnSpc>
                <a:spcPct val="100000"/>
              </a:lnSpc>
              <a:spcBef>
                <a:spcPts val="0"/>
              </a:spcBef>
              <a:buFont typeface="Arial" panose="020B0604020202020204" pitchFamily="34" charset="0"/>
              <a:buChar char="•"/>
            </a:pPr>
            <a:endParaRPr lang="en-GB" dirty="0"/>
          </a:p>
          <a:p>
            <a:pPr marL="285750" lvl="0" indent="-285750">
              <a:lnSpc>
                <a:spcPct val="100000"/>
              </a:lnSpc>
              <a:spcBef>
                <a:spcPts val="0"/>
              </a:spcBef>
              <a:buFont typeface="Arial" panose="020B0604020202020204" pitchFamily="34" charset="0"/>
              <a:buChar char="•"/>
            </a:pPr>
            <a:r>
              <a:rPr lang="en-GB" dirty="0" smtClean="0"/>
              <a:t>Decision </a:t>
            </a:r>
            <a:r>
              <a:rPr lang="en-GB" dirty="0"/>
              <a:t>to regulate is governmental decision: </a:t>
            </a:r>
            <a:r>
              <a:rPr lang="en-US" dirty="0"/>
              <a:t>only considered where there is a compelling case and where </a:t>
            </a:r>
            <a:r>
              <a:rPr lang="en-US" dirty="0" smtClean="0"/>
              <a:t>other mechanisms e.g., voluntary registers, </a:t>
            </a:r>
            <a:r>
              <a:rPr lang="en-US" dirty="0"/>
              <a:t>are not considered sufficient to manage </a:t>
            </a:r>
            <a:r>
              <a:rPr lang="en-US" dirty="0" smtClean="0"/>
              <a:t>risk</a:t>
            </a:r>
          </a:p>
          <a:p>
            <a:pPr marL="285750" lvl="0" indent="-285750">
              <a:lnSpc>
                <a:spcPct val="100000"/>
              </a:lnSpc>
              <a:spcBef>
                <a:spcPts val="0"/>
              </a:spcBef>
              <a:buFont typeface="Arial" panose="020B0604020202020204" pitchFamily="34" charset="0"/>
              <a:buChar char="•"/>
            </a:pPr>
            <a:endParaRPr lang="en-US" dirty="0"/>
          </a:p>
          <a:p>
            <a:pPr marL="285750" indent="-285750">
              <a:lnSpc>
                <a:spcPct val="100000"/>
              </a:lnSpc>
              <a:spcBef>
                <a:spcPts val="0"/>
              </a:spcBef>
              <a:buFont typeface="Arial" panose="020B0604020202020204" pitchFamily="34" charset="0"/>
              <a:buChar char="•"/>
            </a:pPr>
            <a:r>
              <a:rPr lang="en-GB" dirty="0"/>
              <a:t>NMC to regulate nursing associates</a:t>
            </a:r>
          </a:p>
          <a:p>
            <a:pPr marL="742950" lvl="1" indent="-285750">
              <a:lnSpc>
                <a:spcPct val="100000"/>
              </a:lnSpc>
              <a:spcBef>
                <a:spcPts val="0"/>
              </a:spcBef>
              <a:buFont typeface="Arial" panose="020B0604020202020204" pitchFamily="34" charset="0"/>
              <a:buChar char="•"/>
            </a:pPr>
            <a:r>
              <a:rPr lang="en-GB" dirty="0"/>
              <a:t>Requested by Secretary of state; requires change in legislation – multiple consultations</a:t>
            </a:r>
          </a:p>
          <a:p>
            <a:pPr marL="742950" lvl="1" indent="-285750">
              <a:lnSpc>
                <a:spcPct val="100000"/>
              </a:lnSpc>
              <a:spcBef>
                <a:spcPts val="0"/>
              </a:spcBef>
              <a:buFont typeface="Arial" panose="020B0604020202020204" pitchFamily="34" charset="0"/>
              <a:buChar char="•"/>
            </a:pPr>
            <a:r>
              <a:rPr lang="en-GB" dirty="0" smtClean="0"/>
              <a:t>Standards; Code</a:t>
            </a:r>
            <a:r>
              <a:rPr lang="en-GB" dirty="0"/>
              <a:t>; fitness to practice; revalidation etc.</a:t>
            </a:r>
          </a:p>
          <a:p>
            <a:pPr marL="742950" lvl="1" indent="-285750">
              <a:lnSpc>
                <a:spcPct val="100000"/>
              </a:lnSpc>
              <a:spcBef>
                <a:spcPts val="0"/>
              </a:spcBef>
              <a:buFont typeface="Arial" panose="020B0604020202020204" pitchFamily="34" charset="0"/>
              <a:buChar char="•"/>
            </a:pPr>
            <a:r>
              <a:rPr lang="en-GB" dirty="0"/>
              <a:t>Challenges:  </a:t>
            </a:r>
            <a:r>
              <a:rPr lang="en-GB" dirty="0" smtClean="0"/>
              <a:t>practitioner/professional</a:t>
            </a:r>
          </a:p>
          <a:p>
            <a:pPr lvl="1">
              <a:lnSpc>
                <a:spcPct val="100000"/>
              </a:lnSpc>
              <a:spcBef>
                <a:spcPts val="0"/>
              </a:spcBef>
            </a:pPr>
            <a:endParaRPr lang="en-GB" dirty="0"/>
          </a:p>
          <a:p>
            <a:pPr marL="285750" lvl="0" indent="-285750">
              <a:lnSpc>
                <a:spcPct val="100000"/>
              </a:lnSpc>
              <a:spcBef>
                <a:spcPts val="0"/>
              </a:spcBef>
              <a:buFont typeface="Arial" panose="020B0604020202020204" pitchFamily="34" charset="0"/>
              <a:buChar char="•"/>
            </a:pPr>
            <a:r>
              <a:rPr lang="en-GB" dirty="0"/>
              <a:t>Consultation on regulation of </a:t>
            </a:r>
            <a:r>
              <a:rPr lang="en-GB" dirty="0" smtClean="0"/>
              <a:t>medical associate </a:t>
            </a:r>
            <a:r>
              <a:rPr lang="en-GB" dirty="0"/>
              <a:t>professions:  </a:t>
            </a:r>
          </a:p>
          <a:p>
            <a:pPr marL="742950" lvl="1" indent="-285750">
              <a:lnSpc>
                <a:spcPct val="100000"/>
              </a:lnSpc>
              <a:spcBef>
                <a:spcPts val="0"/>
              </a:spcBef>
              <a:buFont typeface="Arial" panose="020B0604020202020204" pitchFamily="34" charset="0"/>
              <a:buChar char="•"/>
            </a:pPr>
            <a:r>
              <a:rPr lang="en-GB" dirty="0"/>
              <a:t>physician associate (PA)</a:t>
            </a:r>
          </a:p>
          <a:p>
            <a:pPr marL="742950" lvl="1" indent="-285750">
              <a:lnSpc>
                <a:spcPct val="100000"/>
              </a:lnSpc>
              <a:spcBef>
                <a:spcPts val="0"/>
              </a:spcBef>
              <a:buFont typeface="Arial" panose="020B0604020202020204" pitchFamily="34" charset="0"/>
              <a:buChar char="•"/>
            </a:pPr>
            <a:r>
              <a:rPr lang="en-GB" dirty="0"/>
              <a:t>physicians’ assistant (anaesthesia) (PA(A))</a:t>
            </a:r>
          </a:p>
          <a:p>
            <a:pPr marL="742950" lvl="1" indent="-285750">
              <a:lnSpc>
                <a:spcPct val="100000"/>
              </a:lnSpc>
              <a:spcBef>
                <a:spcPts val="0"/>
              </a:spcBef>
              <a:buFont typeface="Arial" panose="020B0604020202020204" pitchFamily="34" charset="0"/>
              <a:buChar char="•"/>
            </a:pPr>
            <a:r>
              <a:rPr lang="en-GB" dirty="0"/>
              <a:t>surgical care practitioner (SCP)</a:t>
            </a:r>
          </a:p>
          <a:p>
            <a:pPr marL="742950" lvl="1" indent="-285750">
              <a:lnSpc>
                <a:spcPct val="100000"/>
              </a:lnSpc>
              <a:spcBef>
                <a:spcPts val="0"/>
              </a:spcBef>
              <a:buFont typeface="Arial" panose="020B0604020202020204" pitchFamily="34" charset="0"/>
              <a:buChar char="•"/>
            </a:pPr>
            <a:r>
              <a:rPr lang="en-GB" dirty="0"/>
              <a:t>advanced critical care practitioner (ACCP)</a:t>
            </a:r>
          </a:p>
          <a:p>
            <a:pPr lvl="1">
              <a:lnSpc>
                <a:spcPct val="100000"/>
              </a:lnSpc>
              <a:spcBef>
                <a:spcPts val="0"/>
              </a:spcBef>
            </a:pPr>
            <a:r>
              <a:rPr lang="en-GB" dirty="0" smtClean="0"/>
              <a:t>Pre-requisite for some roles = registerable clinical qualification</a:t>
            </a:r>
            <a:endParaRPr lang="en-GB" dirty="0"/>
          </a:p>
        </p:txBody>
      </p:sp>
    </p:spTree>
    <p:extLst>
      <p:ext uri="{BB962C8B-B14F-4D97-AF65-F5344CB8AC3E}">
        <p14:creationId xmlns:p14="http://schemas.microsoft.com/office/powerpoint/2010/main" val="1428843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000" dirty="0" smtClean="0"/>
              <a:t>Regulation (2)</a:t>
            </a:r>
            <a:endParaRPr lang="en-GB" sz="4000" dirty="0"/>
          </a:p>
        </p:txBody>
      </p:sp>
      <p:sp>
        <p:nvSpPr>
          <p:cNvPr id="3" name="Text Placeholder 2"/>
          <p:cNvSpPr>
            <a:spLocks noGrp="1"/>
          </p:cNvSpPr>
          <p:nvPr>
            <p:ph type="body" sz="quarter" idx="11"/>
          </p:nvPr>
        </p:nvSpPr>
        <p:spPr>
          <a:xfrm>
            <a:off x="1924049" y="1628775"/>
            <a:ext cx="8652965" cy="4133850"/>
          </a:xfrm>
        </p:spPr>
        <p:txBody>
          <a:bodyPr/>
          <a:lstStyle/>
          <a:p>
            <a:r>
              <a:rPr lang="en-GB" dirty="0" smtClean="0"/>
              <a:t>DH consultation on regulation of healthcare professionals:</a:t>
            </a:r>
          </a:p>
          <a:p>
            <a:pPr marL="342900" indent="-342900">
              <a:buFont typeface="Arial" panose="020B0604020202020204" pitchFamily="34" charset="0"/>
              <a:buChar char="•"/>
            </a:pPr>
            <a:r>
              <a:rPr lang="en-GB" dirty="0" smtClean="0"/>
              <a:t>32 professions</a:t>
            </a:r>
          </a:p>
          <a:p>
            <a:pPr marL="342900" indent="-342900">
              <a:buFont typeface="Arial" panose="020B0604020202020204" pitchFamily="34" charset="0"/>
              <a:buChar char="•"/>
            </a:pPr>
            <a:r>
              <a:rPr lang="en-GB" dirty="0" smtClean="0"/>
              <a:t>9 regulators</a:t>
            </a:r>
          </a:p>
          <a:p>
            <a:pPr marL="342900" indent="-342900">
              <a:buFont typeface="Arial" panose="020B0604020202020204" pitchFamily="34" charset="0"/>
              <a:buChar char="•"/>
            </a:pPr>
            <a:r>
              <a:rPr lang="en-GB" dirty="0" smtClean="0"/>
              <a:t>NMC &amp; HCPC largest regulators (692,550 &amp; 341,745 registrants)</a:t>
            </a:r>
          </a:p>
          <a:p>
            <a:pPr marL="342900" indent="-342900">
              <a:buFont typeface="Arial" panose="020B0604020202020204" pitchFamily="34" charset="0"/>
              <a:buChar char="•"/>
            </a:pPr>
            <a:endParaRPr lang="en-GB" dirty="0"/>
          </a:p>
          <a:p>
            <a:r>
              <a:rPr lang="en-GB" dirty="0" smtClean="0"/>
              <a:t>Models of regulation</a:t>
            </a:r>
          </a:p>
          <a:p>
            <a:endParaRPr lang="en-GB" dirty="0"/>
          </a:p>
          <a:p>
            <a:r>
              <a:rPr lang="en-GB" dirty="0" smtClean="0"/>
              <a:t>Number of regulators</a:t>
            </a:r>
            <a:endParaRPr lang="en-GB" dirty="0"/>
          </a:p>
        </p:txBody>
      </p:sp>
    </p:spTree>
    <p:extLst>
      <p:ext uri="{BB962C8B-B14F-4D97-AF65-F5344CB8AC3E}">
        <p14:creationId xmlns:p14="http://schemas.microsoft.com/office/powerpoint/2010/main" val="3812041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000" dirty="0" smtClean="0"/>
              <a:t>Credentialing </a:t>
            </a:r>
            <a:endParaRPr lang="en-GB" sz="4000" dirty="0"/>
          </a:p>
          <a:p>
            <a:endParaRPr lang="en-GB" sz="4000" dirty="0"/>
          </a:p>
        </p:txBody>
      </p:sp>
      <p:sp>
        <p:nvSpPr>
          <p:cNvPr id="3" name="Text Placeholder 2"/>
          <p:cNvSpPr>
            <a:spLocks noGrp="1"/>
          </p:cNvSpPr>
          <p:nvPr>
            <p:ph type="body" sz="quarter" idx="11"/>
          </p:nvPr>
        </p:nvSpPr>
        <p:spPr/>
        <p:txBody>
          <a:bodyPr/>
          <a:lstStyle/>
          <a:p>
            <a:pPr>
              <a:lnSpc>
                <a:spcPct val="100000"/>
              </a:lnSpc>
              <a:spcBef>
                <a:spcPts val="0"/>
              </a:spcBef>
            </a:pPr>
            <a:r>
              <a:rPr lang="en-GB" sz="2400" dirty="0"/>
              <a:t>Credentialing:</a:t>
            </a:r>
          </a:p>
          <a:p>
            <a:pPr marL="285750" indent="-285750">
              <a:lnSpc>
                <a:spcPct val="100000"/>
              </a:lnSpc>
              <a:spcBef>
                <a:spcPts val="0"/>
              </a:spcBef>
              <a:buFont typeface="Arial" panose="020B0604020202020204" pitchFamily="34" charset="0"/>
              <a:buChar char="•"/>
            </a:pPr>
            <a:r>
              <a:rPr lang="en-GB" dirty="0"/>
              <a:t>Standardisation of the level &amp; range of competence</a:t>
            </a:r>
          </a:p>
          <a:p>
            <a:pPr marL="285750" indent="-285750">
              <a:lnSpc>
                <a:spcPct val="100000"/>
              </a:lnSpc>
              <a:spcBef>
                <a:spcPts val="0"/>
              </a:spcBef>
              <a:buFont typeface="Arial" panose="020B0604020202020204" pitchFamily="34" charset="0"/>
              <a:buChar char="•"/>
            </a:pPr>
            <a:r>
              <a:rPr lang="en-GB" dirty="0"/>
              <a:t>Royal College of Emergency Medicine: credentialing framework for Advanced Critical Practitioners in the emergency care setting (nurses, paramedics). Commenced 2016</a:t>
            </a:r>
          </a:p>
          <a:p>
            <a:pPr marL="285750" indent="-285750">
              <a:lnSpc>
                <a:spcPct val="100000"/>
              </a:lnSpc>
              <a:spcBef>
                <a:spcPts val="0"/>
              </a:spcBef>
              <a:buFont typeface="Arial" panose="020B0604020202020204" pitchFamily="34" charset="0"/>
              <a:buChar char="•"/>
            </a:pPr>
            <a:r>
              <a:rPr lang="en-GB" dirty="0"/>
              <a:t>Other medical royal colleges exploring: RCAnaethetists  </a:t>
            </a:r>
          </a:p>
          <a:p>
            <a:pPr marL="285750" indent="-285750">
              <a:lnSpc>
                <a:spcPct val="100000"/>
              </a:lnSpc>
              <a:spcBef>
                <a:spcPts val="0"/>
              </a:spcBef>
              <a:buFont typeface="Arial" panose="020B0604020202020204" pitchFamily="34" charset="0"/>
              <a:buChar char="•"/>
            </a:pPr>
            <a:r>
              <a:rPr lang="en-GB" dirty="0"/>
              <a:t>GMC interest</a:t>
            </a:r>
          </a:p>
          <a:p>
            <a:pPr marL="285750" indent="-285750">
              <a:lnSpc>
                <a:spcPct val="100000"/>
              </a:lnSpc>
              <a:spcBef>
                <a:spcPts val="0"/>
              </a:spcBef>
              <a:buFont typeface="Arial" panose="020B0604020202020204" pitchFamily="34" charset="0"/>
              <a:buChar char="•"/>
            </a:pPr>
            <a:r>
              <a:rPr lang="en-GB" dirty="0"/>
              <a:t>Advocated for cosmetic practice</a:t>
            </a:r>
          </a:p>
          <a:p>
            <a:pPr marL="285750" indent="-285750">
              <a:lnSpc>
                <a:spcPct val="100000"/>
              </a:lnSpc>
              <a:spcBef>
                <a:spcPts val="0"/>
              </a:spcBef>
              <a:buFont typeface="Arial" panose="020B0604020202020204" pitchFamily="34" charset="0"/>
              <a:buChar char="•"/>
            </a:pPr>
            <a:endParaRPr lang="en-GB" sz="2400" dirty="0"/>
          </a:p>
          <a:p>
            <a:pPr>
              <a:lnSpc>
                <a:spcPct val="100000"/>
              </a:lnSpc>
              <a:spcBef>
                <a:spcPts val="0"/>
              </a:spcBef>
            </a:pPr>
            <a:r>
              <a:rPr lang="en-GB" sz="2400" dirty="0"/>
              <a:t>Miscellaneous</a:t>
            </a:r>
          </a:p>
          <a:p>
            <a:pPr marL="285750" indent="-285750">
              <a:lnSpc>
                <a:spcPct val="100000"/>
              </a:lnSpc>
              <a:spcBef>
                <a:spcPts val="0"/>
              </a:spcBef>
              <a:buFont typeface="Arial" panose="020B0604020202020204" pitchFamily="34" charset="0"/>
              <a:buChar char="•"/>
            </a:pPr>
            <a:r>
              <a:rPr lang="en-GB" dirty="0"/>
              <a:t>Voluntary registers, networks, accreditation</a:t>
            </a:r>
          </a:p>
          <a:p>
            <a:endParaRPr lang="en-GB" dirty="0"/>
          </a:p>
        </p:txBody>
      </p:sp>
    </p:spTree>
    <p:extLst>
      <p:ext uri="{BB962C8B-B14F-4D97-AF65-F5344CB8AC3E}">
        <p14:creationId xmlns:p14="http://schemas.microsoft.com/office/powerpoint/2010/main" val="3278610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25450" y="219075"/>
            <a:ext cx="9182100" cy="1186644"/>
          </a:xfrm>
        </p:spPr>
        <p:txBody>
          <a:bodyPr/>
          <a:lstStyle/>
          <a:p>
            <a:r>
              <a:rPr lang="en-US" sz="4000" dirty="0"/>
              <a:t>Multi-professional framework for advanced clinical practice in England</a:t>
            </a:r>
            <a:endParaRPr lang="en-GB" sz="4000" dirty="0"/>
          </a:p>
        </p:txBody>
      </p:sp>
      <p:sp>
        <p:nvSpPr>
          <p:cNvPr id="3" name="Text Placeholder 2"/>
          <p:cNvSpPr>
            <a:spLocks noGrp="1"/>
          </p:cNvSpPr>
          <p:nvPr>
            <p:ph type="body" sz="quarter" idx="11"/>
          </p:nvPr>
        </p:nvSpPr>
        <p:spPr>
          <a:xfrm>
            <a:off x="709684" y="1628775"/>
            <a:ext cx="10495128" cy="4703786"/>
          </a:xfrm>
        </p:spPr>
        <p:txBody>
          <a:bodyPr/>
          <a:lstStyle/>
          <a:p>
            <a:r>
              <a:rPr lang="en-GB" sz="2400" dirty="0" smtClean="0"/>
              <a:t>Framework</a:t>
            </a:r>
          </a:p>
          <a:p>
            <a:endParaRPr lang="en-GB" dirty="0" smtClean="0"/>
          </a:p>
          <a:p>
            <a:r>
              <a:rPr lang="en-GB" sz="2400" dirty="0" smtClean="0"/>
              <a:t>Definition: </a:t>
            </a:r>
            <a:r>
              <a:rPr lang="en-US" i="1" dirty="0"/>
              <a:t>Advanced Clinical Practice is delivered by experienced registered healthcare </a:t>
            </a:r>
            <a:r>
              <a:rPr lang="en-US" i="1" dirty="0" smtClean="0"/>
              <a:t>	practitioners</a:t>
            </a:r>
            <a:r>
              <a:rPr lang="en-US" i="1" dirty="0"/>
              <a:t>.  It is a level of practice characterised by a high level of autonomy </a:t>
            </a:r>
            <a:r>
              <a:rPr lang="en-US" i="1" dirty="0" smtClean="0"/>
              <a:t>	and </a:t>
            </a:r>
            <a:r>
              <a:rPr lang="en-US" i="1" dirty="0"/>
              <a:t>complex decision-making.  This is underpinned by a masters level award or </a:t>
            </a:r>
            <a:r>
              <a:rPr lang="en-US" i="1" dirty="0" smtClean="0"/>
              <a:t>	equivalent </a:t>
            </a:r>
            <a:r>
              <a:rPr lang="en-US" i="1" dirty="0"/>
              <a:t>that encompasses the four pillars of clinical practice, management </a:t>
            </a:r>
            <a:r>
              <a:rPr lang="en-US" i="1" dirty="0" smtClean="0"/>
              <a:t>	and</a:t>
            </a:r>
            <a:r>
              <a:rPr lang="en-US" i="1" dirty="0"/>
              <a:t> leadership, education and research, with demonstration of core and area </a:t>
            </a:r>
            <a:r>
              <a:rPr lang="en-US" i="1" dirty="0" smtClean="0"/>
              <a:t>	specific </a:t>
            </a:r>
            <a:r>
              <a:rPr lang="en-US" i="1" dirty="0"/>
              <a:t>clinical competence.</a:t>
            </a:r>
            <a:endParaRPr lang="en-US" dirty="0"/>
          </a:p>
          <a:p>
            <a:pPr lvl="1"/>
            <a:r>
              <a:rPr lang="en-US" i="1" dirty="0" smtClean="0"/>
              <a:t>	Advanced </a:t>
            </a:r>
            <a:r>
              <a:rPr lang="en-US" i="1" dirty="0"/>
              <a:t>Clinical Practice embodies the ability to manage complete clinical care </a:t>
            </a:r>
            <a:r>
              <a:rPr lang="en-US" i="1" dirty="0" smtClean="0"/>
              <a:t>	in </a:t>
            </a:r>
            <a:r>
              <a:rPr lang="en-US" i="1" dirty="0"/>
              <a:t>partnership with patients/carers.  It includes the analysis and synthesis of </a:t>
            </a:r>
            <a:r>
              <a:rPr lang="en-US" i="1" dirty="0" smtClean="0"/>
              <a:t>	complex </a:t>
            </a:r>
            <a:r>
              <a:rPr lang="en-US" i="1" dirty="0"/>
              <a:t>problems across a range of settings, enabling innovative solutions to </a:t>
            </a:r>
            <a:r>
              <a:rPr lang="en-US" i="1" dirty="0" smtClean="0"/>
              <a:t>	enhance </a:t>
            </a:r>
            <a:r>
              <a:rPr lang="en-US" i="1" dirty="0"/>
              <a:t>patient experience and improve outcomes. </a:t>
            </a:r>
            <a:endParaRPr lang="en-US" i="1" dirty="0" smtClean="0"/>
          </a:p>
          <a:p>
            <a:endParaRPr lang="en-GB" dirty="0" smtClean="0"/>
          </a:p>
          <a:p>
            <a:r>
              <a:rPr lang="en-GB" sz="2400" dirty="0" smtClean="0"/>
              <a:t>Advanced </a:t>
            </a:r>
            <a:r>
              <a:rPr lang="en-GB" sz="2400" dirty="0"/>
              <a:t>Clinical Practitioners Steering </a:t>
            </a:r>
            <a:r>
              <a:rPr lang="en-GB" sz="2400" dirty="0" smtClean="0"/>
              <a:t>Group </a:t>
            </a:r>
            <a:r>
              <a:rPr lang="en-GB" dirty="0" smtClean="0"/>
              <a:t>– framework implementation</a:t>
            </a:r>
            <a:endParaRPr lang="en-US" i="1" dirty="0" smtClean="0"/>
          </a:p>
          <a:p>
            <a:endParaRPr lang="en-US" i="1" dirty="0"/>
          </a:p>
          <a:p>
            <a:endParaRPr lang="en-US" dirty="0"/>
          </a:p>
          <a:p>
            <a:endParaRPr lang="en-GB" dirty="0"/>
          </a:p>
        </p:txBody>
      </p:sp>
    </p:spTree>
    <p:extLst>
      <p:ext uri="{BB962C8B-B14F-4D97-AF65-F5344CB8AC3E}">
        <p14:creationId xmlns:p14="http://schemas.microsoft.com/office/powerpoint/2010/main" val="3258856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GB" sz="6000" dirty="0" smtClean="0"/>
              <a:t>RCN Advanced Level Nursing Practice Credentialing</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3222844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5400" dirty="0"/>
              <a:t>What is </a:t>
            </a:r>
            <a:r>
              <a:rPr lang="en-GB" sz="5400" dirty="0" smtClean="0"/>
              <a:t>ALNP </a:t>
            </a:r>
            <a:r>
              <a:rPr lang="en-GB" sz="5400" dirty="0"/>
              <a:t>Credentialing? </a:t>
            </a:r>
          </a:p>
          <a:p>
            <a:endParaRPr lang="en-GB" dirty="0"/>
          </a:p>
        </p:txBody>
      </p:sp>
      <p:sp>
        <p:nvSpPr>
          <p:cNvPr id="3" name="Text Placeholder 2"/>
          <p:cNvSpPr>
            <a:spLocks noGrp="1"/>
          </p:cNvSpPr>
          <p:nvPr>
            <p:ph type="body" sz="quarter" idx="11"/>
          </p:nvPr>
        </p:nvSpPr>
        <p:spPr>
          <a:xfrm>
            <a:off x="658025" y="1457859"/>
            <a:ext cx="10169495" cy="4133850"/>
          </a:xfrm>
        </p:spPr>
        <p:txBody>
          <a:bodyPr/>
          <a:lstStyle/>
          <a:p>
            <a:r>
              <a:rPr lang="en-GB" sz="2400" dirty="0"/>
              <a:t>Credentialing is the process of assessing the background and legitimacy of nurses to practice at an advanced level through assessing </a:t>
            </a:r>
            <a:r>
              <a:rPr lang="en-GB" sz="2400" dirty="0" smtClean="0"/>
              <a:t>their: </a:t>
            </a:r>
          </a:p>
          <a:p>
            <a:pPr marL="457200" indent="-457200">
              <a:buFont typeface="Arial" panose="020B0604020202020204" pitchFamily="34" charset="0"/>
              <a:buChar char="•"/>
            </a:pPr>
            <a:r>
              <a:rPr lang="en-GB" sz="2400" dirty="0" smtClean="0"/>
              <a:t>qualifications</a:t>
            </a:r>
            <a:r>
              <a:rPr lang="en-GB" sz="2400" dirty="0"/>
              <a:t>, </a:t>
            </a:r>
            <a:endParaRPr lang="en-GB" sz="2400" dirty="0" smtClean="0"/>
          </a:p>
          <a:p>
            <a:pPr marL="457200" indent="-457200">
              <a:buFont typeface="Arial" panose="020B0604020202020204" pitchFamily="34" charset="0"/>
              <a:buChar char="•"/>
            </a:pPr>
            <a:r>
              <a:rPr lang="en-GB" sz="2400" dirty="0"/>
              <a:t>e</a:t>
            </a:r>
            <a:r>
              <a:rPr lang="en-GB" sz="2400" dirty="0" smtClean="0"/>
              <a:t>xperience,</a:t>
            </a:r>
          </a:p>
          <a:p>
            <a:pPr marL="457200" indent="-457200">
              <a:buFont typeface="Arial" panose="020B0604020202020204" pitchFamily="34" charset="0"/>
              <a:buChar char="•"/>
            </a:pPr>
            <a:r>
              <a:rPr lang="en-GB" sz="2400" dirty="0" smtClean="0"/>
              <a:t>and </a:t>
            </a:r>
            <a:r>
              <a:rPr lang="en-GB" sz="2400" dirty="0"/>
              <a:t>competence</a:t>
            </a:r>
            <a:r>
              <a:rPr lang="en-GB" sz="2400" dirty="0" smtClean="0"/>
              <a:t>.</a:t>
            </a:r>
          </a:p>
          <a:p>
            <a:endParaRPr lang="en-GB" sz="2400" dirty="0" smtClean="0"/>
          </a:p>
          <a:p>
            <a:r>
              <a:rPr lang="en-GB" sz="2400" dirty="0" smtClean="0"/>
              <a:t>It promotes </a:t>
            </a:r>
            <a:r>
              <a:rPr lang="en-GB" sz="2400" dirty="0"/>
              <a:t>practice that is in accordance with the four pillars of advanced practice</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1985363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5400" dirty="0"/>
              <a:t>Pillars of Advanced Practice </a:t>
            </a:r>
          </a:p>
          <a:p>
            <a:endParaRPr lang="en-GB" dirty="0"/>
          </a:p>
        </p:txBody>
      </p:sp>
      <p:sp>
        <p:nvSpPr>
          <p:cNvPr id="3" name="Text Placeholder 2"/>
          <p:cNvSpPr>
            <a:spLocks noGrp="1"/>
          </p:cNvSpPr>
          <p:nvPr>
            <p:ph type="body" sz="quarter" idx="11"/>
          </p:nvPr>
        </p:nvSpPr>
        <p:spPr/>
        <p:txBody>
          <a:bodyPr/>
          <a:lstStyle/>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pic>
        <p:nvPicPr>
          <p:cNvPr id="5" name="Picture 2"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7474" y="1628775"/>
            <a:ext cx="7096651" cy="353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4501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5400" dirty="0"/>
              <a:t>Why </a:t>
            </a:r>
            <a:r>
              <a:rPr lang="en-US" sz="5400" dirty="0" smtClean="0"/>
              <a:t>is the RCN doing this?</a:t>
            </a:r>
            <a:endParaRPr lang="en-GB" sz="5400" dirty="0"/>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
        <p:nvSpPr>
          <p:cNvPr id="7" name="Hexagon 6"/>
          <p:cNvSpPr/>
          <p:nvPr/>
        </p:nvSpPr>
        <p:spPr>
          <a:xfrm>
            <a:off x="4713333" y="2681707"/>
            <a:ext cx="2584452" cy="218326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600" dirty="0">
                <a:latin typeface="Georgia" panose="02040502050405020303" pitchFamily="18" charset="0"/>
              </a:rPr>
              <a:t>Employer - assurance of the advanced level of practice of nursing staff</a:t>
            </a:r>
          </a:p>
        </p:txBody>
      </p:sp>
      <p:sp>
        <p:nvSpPr>
          <p:cNvPr id="8" name="Hexagon 7"/>
          <p:cNvSpPr/>
          <p:nvPr/>
        </p:nvSpPr>
        <p:spPr>
          <a:xfrm>
            <a:off x="6831408" y="1553266"/>
            <a:ext cx="2584452" cy="218326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600" dirty="0">
                <a:latin typeface="Georgia" panose="02040502050405020303" pitchFamily="18" charset="0"/>
              </a:rPr>
              <a:t>Profession – </a:t>
            </a:r>
          </a:p>
          <a:p>
            <a:pPr lvl="0" algn="ctr"/>
            <a:r>
              <a:rPr lang="en-US" sz="1600" dirty="0">
                <a:latin typeface="Georgia" panose="02040502050405020303" pitchFamily="18" charset="0"/>
              </a:rPr>
              <a:t>build upon the reputation of the nursing profession as a continuously improving and high quality service</a:t>
            </a:r>
          </a:p>
        </p:txBody>
      </p:sp>
      <p:sp>
        <p:nvSpPr>
          <p:cNvPr id="9" name="Hexagon 8"/>
          <p:cNvSpPr/>
          <p:nvPr/>
        </p:nvSpPr>
        <p:spPr>
          <a:xfrm>
            <a:off x="8968194" y="2663246"/>
            <a:ext cx="2584452" cy="218326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600" dirty="0">
                <a:latin typeface="Georgia" panose="02040502050405020303" pitchFamily="18" charset="0"/>
              </a:rPr>
              <a:t>Public - confidence and assurance in the continuing development, capability and professionalism of their nurses</a:t>
            </a:r>
          </a:p>
        </p:txBody>
      </p:sp>
      <p:sp>
        <p:nvSpPr>
          <p:cNvPr id="10" name="Hexagon 9"/>
          <p:cNvSpPr/>
          <p:nvPr/>
        </p:nvSpPr>
        <p:spPr>
          <a:xfrm>
            <a:off x="2576920" y="1591967"/>
            <a:ext cx="2584452" cy="218326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600" dirty="0">
                <a:latin typeface="Georgia" panose="02040502050405020303" pitchFamily="18" charset="0"/>
              </a:rPr>
              <a:t>Nurse - formal recognition of  advanced level of practice and creation of advanced career pathway</a:t>
            </a:r>
          </a:p>
        </p:txBody>
      </p:sp>
      <p:sp>
        <p:nvSpPr>
          <p:cNvPr id="11" name="Hexagon 10"/>
          <p:cNvSpPr/>
          <p:nvPr/>
        </p:nvSpPr>
        <p:spPr>
          <a:xfrm>
            <a:off x="458845" y="2720408"/>
            <a:ext cx="2584452" cy="218326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600" dirty="0">
                <a:latin typeface="Georgia" panose="02040502050405020303" pitchFamily="18" charset="0"/>
              </a:rPr>
              <a:t>Drive up  standards of practice and skills of nursing profession</a:t>
            </a:r>
          </a:p>
        </p:txBody>
      </p:sp>
    </p:spTree>
    <p:extLst>
      <p:ext uri="{BB962C8B-B14F-4D97-AF65-F5344CB8AC3E}">
        <p14:creationId xmlns:p14="http://schemas.microsoft.com/office/powerpoint/2010/main" val="2616777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5400" dirty="0" smtClean="0"/>
              <a:t>Builds </a:t>
            </a:r>
            <a:r>
              <a:rPr lang="en-US" sz="5400" dirty="0"/>
              <a:t>on </a:t>
            </a:r>
            <a:r>
              <a:rPr lang="en-US" sz="5400" dirty="0" smtClean="0"/>
              <a:t>existing work</a:t>
            </a:r>
            <a:endParaRPr lang="en-GB" dirty="0"/>
          </a:p>
        </p:txBody>
      </p:sp>
      <p:sp>
        <p:nvSpPr>
          <p:cNvPr id="3" name="Text Placeholder 2"/>
          <p:cNvSpPr>
            <a:spLocks noGrp="1"/>
          </p:cNvSpPr>
          <p:nvPr>
            <p:ph type="body" sz="quarter" idx="11"/>
          </p:nvPr>
        </p:nvSpPr>
        <p:spPr/>
        <p:txBody>
          <a:bodyPr/>
          <a:lstStyle/>
          <a:p>
            <a:r>
              <a:rPr lang="en-US" sz="2400" dirty="0"/>
              <a:t>The work builds on, and strengthens, thinking in each of the four home countries. We have reviewed:</a:t>
            </a:r>
          </a:p>
          <a:p>
            <a:pPr marL="342900" indent="-342900">
              <a:buFont typeface="Arial" panose="020B0604020202020204" pitchFamily="34" charset="0"/>
              <a:buChar char="•"/>
            </a:pPr>
            <a:r>
              <a:rPr lang="en-US" sz="2400" dirty="0" smtClean="0"/>
              <a:t>NHS </a:t>
            </a:r>
            <a:r>
              <a:rPr lang="en-US" sz="2400" dirty="0"/>
              <a:t>Wales Advanced Practice Framework (2010), </a:t>
            </a:r>
          </a:p>
          <a:p>
            <a:pPr marL="342900" indent="-342900">
              <a:buFont typeface="Arial" panose="020B0604020202020204" pitchFamily="34" charset="0"/>
              <a:buChar char="•"/>
            </a:pPr>
            <a:r>
              <a:rPr lang="en-US" sz="2400" dirty="0"/>
              <a:t>NHS Scotland  Advanced Nurse Practice Toolkit (2011),</a:t>
            </a:r>
          </a:p>
          <a:p>
            <a:pPr marL="342900" indent="-342900">
              <a:buFont typeface="Arial" panose="020B0604020202020204" pitchFamily="34" charset="0"/>
              <a:buChar char="•"/>
            </a:pPr>
            <a:r>
              <a:rPr lang="en-US" sz="2400" dirty="0"/>
              <a:t>Department of Health Advanced Level Practice : A Position Statement (2010),</a:t>
            </a:r>
          </a:p>
          <a:p>
            <a:pPr marL="342900" indent="-342900">
              <a:buFont typeface="Arial" panose="020B0604020202020204" pitchFamily="34" charset="0"/>
              <a:buChar char="•"/>
            </a:pPr>
            <a:r>
              <a:rPr lang="en-US" sz="2400" dirty="0"/>
              <a:t>Northern Ireland Supporting Advanced Practice in Health and Social Care (2014).</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16009948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000" dirty="0"/>
              <a:t>RCN definition of Advanced Practice</a:t>
            </a:r>
          </a:p>
          <a:p>
            <a:endParaRPr lang="en-GB" dirty="0"/>
          </a:p>
        </p:txBody>
      </p:sp>
      <p:sp>
        <p:nvSpPr>
          <p:cNvPr id="3" name="Text Placeholder 2"/>
          <p:cNvSpPr>
            <a:spLocks noGrp="1"/>
          </p:cNvSpPr>
          <p:nvPr>
            <p:ph type="body" sz="quarter" idx="11"/>
          </p:nvPr>
        </p:nvSpPr>
        <p:spPr/>
        <p:txBody>
          <a:bodyPr/>
          <a:lstStyle/>
          <a:p>
            <a:r>
              <a:rPr lang="en-US" sz="2400" dirty="0"/>
              <a:t>As a body concerned with the developing profession we define Advanced Practice as:</a:t>
            </a:r>
          </a:p>
          <a:p>
            <a:r>
              <a:rPr lang="en-GB" sz="2400" i="1" dirty="0"/>
              <a:t>“Advanced practice is a level of practice, rather than a type of practice. Advanced Nurse Practitioners are educated at Masters Level in advanced practice and have been assessed as competent in practice using their expert knowledge and skills. They have the freedom and authority to act, making autonomous decisions in the assessment, diagnosis and treatment of patients.” </a:t>
            </a:r>
            <a:endParaRPr lang="en-GB" sz="2400" dirty="0"/>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3288765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5400" dirty="0"/>
              <a:t>Work to date</a:t>
            </a:r>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
        <p:nvSpPr>
          <p:cNvPr id="3" name="Text Placeholder 2"/>
          <p:cNvSpPr>
            <a:spLocks noGrp="1"/>
          </p:cNvSpPr>
          <p:nvPr>
            <p:ph type="body" sz="quarter" idx="11"/>
          </p:nvPr>
        </p:nvSpPr>
        <p:spPr>
          <a:xfrm>
            <a:off x="425450" y="1363856"/>
            <a:ext cx="10642884" cy="4133850"/>
          </a:xfrm>
        </p:spPr>
        <p:txBody>
          <a:bodyPr/>
          <a:lstStyle/>
          <a:p>
            <a:pPr marL="457200" indent="-457200">
              <a:buFont typeface="Arial" panose="020B0604020202020204" pitchFamily="34" charset="0"/>
              <a:buChar char="•"/>
            </a:pPr>
            <a:r>
              <a:rPr lang="en-GB" sz="2700" dirty="0" smtClean="0"/>
              <a:t>APCAG – advisory group convened with key external and four country representation</a:t>
            </a:r>
          </a:p>
          <a:p>
            <a:pPr marL="457200" indent="-457200">
              <a:buFont typeface="Arial" panose="020B0604020202020204" pitchFamily="34" charset="0"/>
              <a:buChar char="•"/>
            </a:pPr>
            <a:r>
              <a:rPr lang="en-GB" sz="2700" dirty="0" smtClean="0"/>
              <a:t>Task </a:t>
            </a:r>
            <a:r>
              <a:rPr lang="en-GB" sz="2700" dirty="0"/>
              <a:t>&amp; finish group explored models, approaches and </a:t>
            </a:r>
            <a:r>
              <a:rPr lang="en-GB" sz="2700" dirty="0" smtClean="0"/>
              <a:t>practices</a:t>
            </a:r>
            <a:endParaRPr lang="en-GB" sz="2700" dirty="0"/>
          </a:p>
          <a:p>
            <a:pPr marL="457200" indent="-457200">
              <a:buFont typeface="Arial" panose="020B0604020202020204" pitchFamily="34" charset="0"/>
              <a:buChar char="•"/>
            </a:pPr>
            <a:r>
              <a:rPr lang="en-GB" sz="2700" dirty="0"/>
              <a:t>Designed transitional arrangements for non- Masters advanced level </a:t>
            </a:r>
            <a:r>
              <a:rPr lang="en-GB" sz="2700" dirty="0" smtClean="0"/>
              <a:t>nurses </a:t>
            </a:r>
            <a:endParaRPr lang="en-GB" sz="2700" dirty="0"/>
          </a:p>
          <a:p>
            <a:pPr marL="457200" indent="-457200">
              <a:buFont typeface="Arial" panose="020B0604020202020204" pitchFamily="34" charset="0"/>
              <a:buChar char="•"/>
            </a:pPr>
            <a:r>
              <a:rPr lang="en-GB" sz="2700" dirty="0"/>
              <a:t>Test cohort launched </a:t>
            </a:r>
            <a:r>
              <a:rPr lang="en-GB" sz="2700" dirty="0" smtClean="0"/>
              <a:t>Nov 2016 to Jan 2017 and Early Adopters in May 2017</a:t>
            </a:r>
          </a:p>
          <a:p>
            <a:pPr marL="457200" indent="-457200">
              <a:buFont typeface="Arial" panose="020B0604020202020204" pitchFamily="34" charset="0"/>
              <a:buChar char="•"/>
            </a:pPr>
            <a:r>
              <a:rPr lang="en-GB" sz="2700" dirty="0" smtClean="0"/>
              <a:t>Full Launch in May 2017 </a:t>
            </a:r>
          </a:p>
          <a:p>
            <a:pPr marL="457200" indent="-457200">
              <a:buFont typeface="Arial" panose="020B0604020202020204" pitchFamily="34" charset="0"/>
              <a:buChar char="•"/>
            </a:pPr>
            <a:r>
              <a:rPr lang="en-GB" sz="2700" dirty="0" smtClean="0"/>
              <a:t>Organisational use</a:t>
            </a:r>
          </a:p>
          <a:p>
            <a:pPr marL="457200" indent="-457200">
              <a:buFont typeface="Arial" panose="020B0604020202020204" pitchFamily="34" charset="0"/>
              <a:buChar char="•"/>
            </a:pPr>
            <a:endParaRPr lang="en-GB" sz="2700" dirty="0"/>
          </a:p>
          <a:p>
            <a:endParaRPr lang="en-GB" sz="2800" dirty="0" smtClean="0"/>
          </a:p>
          <a:p>
            <a:endParaRPr lang="en-GB" sz="2800" dirty="0"/>
          </a:p>
        </p:txBody>
      </p:sp>
    </p:spTree>
    <p:extLst>
      <p:ext uri="{BB962C8B-B14F-4D97-AF65-F5344CB8AC3E}">
        <p14:creationId xmlns:p14="http://schemas.microsoft.com/office/powerpoint/2010/main" val="6075073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5400" dirty="0"/>
              <a:t>Criteria for the credential</a:t>
            </a:r>
          </a:p>
          <a:p>
            <a:endParaRPr lang="en-GB" dirty="0"/>
          </a:p>
        </p:txBody>
      </p:sp>
      <p:sp>
        <p:nvSpPr>
          <p:cNvPr id="3" name="Text Placeholder 2"/>
          <p:cNvSpPr>
            <a:spLocks noGrp="1"/>
          </p:cNvSpPr>
          <p:nvPr>
            <p:ph type="body" sz="quarter" idx="11"/>
          </p:nvPr>
        </p:nvSpPr>
        <p:spPr/>
        <p:txBody>
          <a:bodyPr/>
          <a:lstStyle/>
          <a:p>
            <a:pPr marL="342900" indent="-342900">
              <a:buFont typeface="Arial" panose="020B0604020202020204" pitchFamily="34" charset="0"/>
              <a:buChar char="•"/>
            </a:pPr>
            <a:r>
              <a:rPr lang="en-GB" sz="2800" dirty="0" smtClean="0"/>
              <a:t>Registered with the NMC</a:t>
            </a:r>
          </a:p>
          <a:p>
            <a:pPr marL="342900" indent="-342900">
              <a:buFont typeface="Arial" panose="020B0604020202020204" pitchFamily="34" charset="0"/>
              <a:buChar char="•"/>
            </a:pPr>
            <a:r>
              <a:rPr lang="en-GB" sz="2800" dirty="0" smtClean="0"/>
              <a:t>Relevant </a:t>
            </a:r>
            <a:r>
              <a:rPr lang="en-GB" sz="2800" dirty="0"/>
              <a:t>Masters degree.</a:t>
            </a:r>
          </a:p>
          <a:p>
            <a:pPr marL="342900" indent="-342900">
              <a:buFont typeface="Arial" panose="020B0604020202020204" pitchFamily="34" charset="0"/>
              <a:buChar char="•"/>
            </a:pPr>
            <a:r>
              <a:rPr lang="en-GB" sz="2800" dirty="0"/>
              <a:t>Prescribing rights.</a:t>
            </a:r>
          </a:p>
          <a:p>
            <a:pPr marL="342900" indent="-342900">
              <a:buFont typeface="Arial" panose="020B0604020202020204" pitchFamily="34" charset="0"/>
              <a:buChar char="•"/>
            </a:pPr>
            <a:r>
              <a:rPr lang="en-GB" sz="2800" dirty="0"/>
              <a:t>Experience and competence mapped against the 4 pillars of advanced practice.</a:t>
            </a:r>
          </a:p>
          <a:p>
            <a:pPr marL="342900" indent="-342900">
              <a:buFont typeface="Arial" panose="020B0604020202020204" pitchFamily="34" charset="0"/>
              <a:buChar char="•"/>
            </a:pPr>
            <a:r>
              <a:rPr lang="en-GB" sz="2800" dirty="0"/>
              <a:t>Work plan and clinical reference.</a:t>
            </a:r>
          </a:p>
          <a:p>
            <a:pPr marL="342900" indent="-342900">
              <a:buFont typeface="Arial" panose="020B0604020202020204" pitchFamily="34" charset="0"/>
              <a:buChar char="•"/>
            </a:pPr>
            <a:r>
              <a:rPr lang="en-GB" sz="2800" dirty="0"/>
              <a:t>Evidence of CPD over previous 3 years.</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15545753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5400" dirty="0"/>
              <a:t>Transitional arrangements</a:t>
            </a:r>
          </a:p>
          <a:p>
            <a:endParaRPr lang="en-GB" dirty="0"/>
          </a:p>
        </p:txBody>
      </p:sp>
      <p:sp>
        <p:nvSpPr>
          <p:cNvPr id="3" name="Text Placeholder 2"/>
          <p:cNvSpPr>
            <a:spLocks noGrp="1"/>
          </p:cNvSpPr>
          <p:nvPr>
            <p:ph type="body" sz="quarter" idx="11"/>
          </p:nvPr>
        </p:nvSpPr>
        <p:spPr/>
        <p:txBody>
          <a:bodyPr/>
          <a:lstStyle/>
          <a:p>
            <a:pPr marL="342900" indent="-342900">
              <a:buFont typeface="Arial" panose="020B0604020202020204" pitchFamily="34" charset="0"/>
              <a:buChar char="•"/>
            </a:pPr>
            <a:r>
              <a:rPr lang="en-GB" sz="2800" dirty="0"/>
              <a:t>Until December 2020 nurses who don’t meet the above criteria can apply.</a:t>
            </a:r>
          </a:p>
          <a:p>
            <a:pPr marL="342900" indent="-342900">
              <a:buFont typeface="Arial" panose="020B0604020202020204" pitchFamily="34" charset="0"/>
              <a:buChar char="•"/>
            </a:pPr>
            <a:r>
              <a:rPr lang="en-GB" sz="2800" dirty="0"/>
              <a:t>There are a series of “models” against  which experience, competence &amp; education can be mapped.</a:t>
            </a:r>
          </a:p>
          <a:p>
            <a:pPr marL="342900" indent="-342900">
              <a:buFont typeface="Arial" panose="020B0604020202020204" pitchFamily="34" charset="0"/>
              <a:buChar char="•"/>
            </a:pPr>
            <a:r>
              <a:rPr lang="en-GB" sz="2800" dirty="0"/>
              <a:t>These will be assessed on an individual basis.</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33796956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5400" dirty="0"/>
              <a:t>Assessment</a:t>
            </a:r>
          </a:p>
          <a:p>
            <a:endParaRPr lang="en-GB" dirty="0"/>
          </a:p>
        </p:txBody>
      </p:sp>
      <p:sp>
        <p:nvSpPr>
          <p:cNvPr id="3" name="Text Placeholder 2"/>
          <p:cNvSpPr>
            <a:spLocks noGrp="1"/>
          </p:cNvSpPr>
          <p:nvPr>
            <p:ph type="body" sz="quarter" idx="11"/>
          </p:nvPr>
        </p:nvSpPr>
        <p:spPr/>
        <p:txBody>
          <a:bodyPr/>
          <a:lstStyle/>
          <a:p>
            <a:pPr marL="457200" indent="-457200">
              <a:buFont typeface="Arial" panose="020B0604020202020204" pitchFamily="34" charset="0"/>
              <a:buChar char="•"/>
            </a:pPr>
            <a:r>
              <a:rPr lang="en-GB" sz="2800" dirty="0"/>
              <a:t>Every applicant’s submission will be assessed by an external assessor selected by the RCN against strict criteria.</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There will be a moderation process undertaken by a different group of assessors</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708593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5400" dirty="0"/>
              <a:t>Credential renewal</a:t>
            </a:r>
          </a:p>
          <a:p>
            <a:endParaRPr lang="en-GB" dirty="0"/>
          </a:p>
        </p:txBody>
      </p:sp>
      <p:sp>
        <p:nvSpPr>
          <p:cNvPr id="3" name="Text Placeholder 2"/>
          <p:cNvSpPr>
            <a:spLocks noGrp="1"/>
          </p:cNvSpPr>
          <p:nvPr>
            <p:ph type="body" sz="quarter" idx="11"/>
          </p:nvPr>
        </p:nvSpPr>
        <p:spPr/>
        <p:txBody>
          <a:bodyPr/>
          <a:lstStyle/>
          <a:p>
            <a:pPr marL="457200" indent="-457200">
              <a:buFont typeface="Arial" panose="020B0604020202020204" pitchFamily="34" charset="0"/>
              <a:buChar char="•"/>
            </a:pPr>
            <a:r>
              <a:rPr lang="en-GB" sz="2800" dirty="0"/>
              <a:t>The initial credential is for 3 years.</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There is a fee for the </a:t>
            </a:r>
            <a:r>
              <a:rPr lang="en-GB" sz="2800" dirty="0" smtClean="0"/>
              <a:t>credential – £275.00</a:t>
            </a: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After this time renewal is required; there is a fee for </a:t>
            </a:r>
            <a:r>
              <a:rPr lang="en-GB" sz="2800" dirty="0" smtClean="0"/>
              <a:t>renewal - £125.00</a:t>
            </a:r>
            <a:endParaRPr lang="en-GB"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5341"/>
            <a:ext cx="12192000" cy="1705725"/>
          </a:xfrm>
          <a:prstGeom prst="rect">
            <a:avLst/>
          </a:prstGeom>
        </p:spPr>
      </p:pic>
    </p:spTree>
    <p:extLst>
      <p:ext uri="{BB962C8B-B14F-4D97-AF65-F5344CB8AC3E}">
        <p14:creationId xmlns:p14="http://schemas.microsoft.com/office/powerpoint/2010/main" val="8466605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000" dirty="0" smtClean="0"/>
              <a:t>Final slide</a:t>
            </a:r>
            <a:endParaRPr lang="en-GB" sz="4000" dirty="0"/>
          </a:p>
        </p:txBody>
      </p:sp>
      <p:sp>
        <p:nvSpPr>
          <p:cNvPr id="3" name="Text Placeholder 2"/>
          <p:cNvSpPr>
            <a:spLocks noGrp="1"/>
          </p:cNvSpPr>
          <p:nvPr>
            <p:ph type="body" sz="quarter" idx="11"/>
          </p:nvPr>
        </p:nvSpPr>
        <p:spPr/>
        <p:txBody>
          <a:bodyPr/>
          <a:lstStyle/>
          <a:p>
            <a:endParaRPr lang="en-GB" sz="3200" dirty="0" smtClean="0"/>
          </a:p>
          <a:p>
            <a:endParaRPr lang="en-GB" sz="3200" dirty="0"/>
          </a:p>
          <a:p>
            <a:endParaRPr lang="en-GB" sz="3200" dirty="0" smtClean="0"/>
          </a:p>
          <a:p>
            <a:r>
              <a:rPr lang="en-GB" sz="3200" dirty="0" smtClean="0"/>
              <a:t>Any remaining comments, questions?</a:t>
            </a:r>
            <a:endParaRPr lang="en-GB" sz="3200" dirty="0"/>
          </a:p>
        </p:txBody>
      </p:sp>
    </p:spTree>
    <p:extLst>
      <p:ext uri="{BB962C8B-B14F-4D97-AF65-F5344CB8AC3E}">
        <p14:creationId xmlns:p14="http://schemas.microsoft.com/office/powerpoint/2010/main" val="28915183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1" y="3409949"/>
            <a:ext cx="10447866" cy="2729593"/>
          </a:xfrm>
        </p:spPr>
        <p:txBody>
          <a:bodyPr>
            <a:normAutofit/>
          </a:bodyPr>
          <a:lstStyle/>
          <a:p>
            <a:r>
              <a:rPr lang="en-GB" dirty="0" smtClean="0"/>
              <a:t>Thankyou</a:t>
            </a:r>
          </a:p>
          <a:p>
            <a:r>
              <a:rPr lang="en-GB" sz="2400" dirty="0" smtClean="0"/>
              <a:t>elaine.whitby@rcn.org.uk</a:t>
            </a:r>
          </a:p>
        </p:txBody>
      </p:sp>
    </p:spTree>
    <p:extLst>
      <p:ext uri="{BB962C8B-B14F-4D97-AF65-F5344CB8AC3E}">
        <p14:creationId xmlns:p14="http://schemas.microsoft.com/office/powerpoint/2010/main" val="2778573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4044</TotalTime>
  <Words>1107</Words>
  <Application>Microsoft Office PowerPoint</Application>
  <PresentationFormat>Custom</PresentationFormat>
  <Paragraphs>163</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Royal College of Nursing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Adkins Juliet</dc:creator>
  <cp:lastModifiedBy>Steve</cp:lastModifiedBy>
  <cp:revision>127</cp:revision>
  <cp:lastPrinted>2017-04-07T09:54:30Z</cp:lastPrinted>
  <dcterms:created xsi:type="dcterms:W3CDTF">2015-07-23T15:06:20Z</dcterms:created>
  <dcterms:modified xsi:type="dcterms:W3CDTF">2018-02-06T13:22:32Z</dcterms:modified>
</cp:coreProperties>
</file>